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2" r:id="rId2"/>
    <p:sldId id="257" r:id="rId3"/>
    <p:sldId id="322" r:id="rId4"/>
    <p:sldId id="318" r:id="rId5"/>
    <p:sldId id="331" r:id="rId6"/>
    <p:sldId id="328" r:id="rId7"/>
    <p:sldId id="332" r:id="rId8"/>
    <p:sldId id="334" r:id="rId9"/>
    <p:sldId id="344" r:id="rId10"/>
    <p:sldId id="345" r:id="rId11"/>
    <p:sldId id="346" r:id="rId12"/>
    <p:sldId id="347" r:id="rId13"/>
    <p:sldId id="348" r:id="rId14"/>
    <p:sldId id="286" r:id="rId15"/>
    <p:sldId id="265" r:id="rId16"/>
    <p:sldId id="312" r:id="rId17"/>
    <p:sldId id="321" r:id="rId18"/>
    <p:sldId id="288" r:id="rId19"/>
    <p:sldId id="309" r:id="rId20"/>
    <p:sldId id="310" r:id="rId21"/>
    <p:sldId id="337" r:id="rId22"/>
    <p:sldId id="267" r:id="rId23"/>
    <p:sldId id="271" r:id="rId24"/>
    <p:sldId id="272" r:id="rId25"/>
    <p:sldId id="273" r:id="rId26"/>
    <p:sldId id="274" r:id="rId27"/>
    <p:sldId id="275" r:id="rId28"/>
    <p:sldId id="277" r:id="rId29"/>
    <p:sldId id="320" r:id="rId30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33"/>
    <a:srgbClr val="FF6699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78394" autoAdjust="0"/>
  </p:normalViewPr>
  <p:slideViewPr>
    <p:cSldViewPr>
      <p:cViewPr>
        <p:scale>
          <a:sx n="60" d="100"/>
          <a:sy n="60" d="100"/>
        </p:scale>
        <p:origin x="-811" y="23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663" y="-8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6638F4-BE02-194B-A770-37A107CD2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2143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E36A02-A751-F945-A1FA-29EF2F2C9F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6125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CB4662-FF69-604B-851C-AE158F1DFEAC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08E6312-8A57-5741-8955-4711EAF790EB}" type="slidenum">
              <a:rPr lang="en-US"/>
              <a:pPr eaLnBrk="1" hangingPunct="1"/>
              <a:t>11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53A57A5-5AF2-4D46-BD49-7B4B3AA08D19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8C22DF7-A439-E24D-BE05-28230A6C15CF}" type="slidenum">
              <a:rPr lang="en-US"/>
              <a:pPr eaLnBrk="1" hangingPunct="1"/>
              <a:t>13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032608E-FB0E-E448-BB1F-DA8CFFB02B6C}" type="slidenum">
              <a:rPr lang="en-US"/>
              <a:pPr eaLnBrk="1" hangingPunct="1"/>
              <a:t>14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3C049E-08B1-3849-9CAF-5565A87353FE}" type="slidenum">
              <a:rPr lang="en-US"/>
              <a:pPr eaLnBrk="1" hangingPunct="1"/>
              <a:t>15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AA17CF7-A65E-4740-92B3-386DEE8BBF6E}" type="slidenum">
              <a:rPr lang="en-US"/>
              <a:pPr eaLnBrk="1" hangingPunct="1"/>
              <a:t>16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64D03E-B436-EA4B-8806-EA08B1368D38}" type="slidenum">
              <a:rPr lang="en-US"/>
              <a:pPr eaLnBrk="1" hangingPunct="1"/>
              <a:t>17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5B47E00-1489-5F47-9CD4-20D6C5518D55}" type="slidenum">
              <a:rPr lang="en-US"/>
              <a:pPr eaLnBrk="1" hangingPunct="1"/>
              <a:t>18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08D903-08D4-734E-842B-0356DD50DF94}" type="slidenum">
              <a:rPr lang="en-US"/>
              <a:pPr eaLnBrk="1" hangingPunct="1"/>
              <a:t>19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0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8A4F48C-8700-354F-951A-E9912CC09DF8}" type="slidenum">
              <a:rPr lang="en-US"/>
              <a:pPr eaLnBrk="1" hangingPunct="1"/>
              <a:t>20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8D74C1-234C-1142-B2FA-3C0F3076FB15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417688-9D23-0B43-AD69-883025250833}" type="slidenum">
              <a:rPr lang="en-US"/>
              <a:pPr eaLnBrk="1" hangingPunct="1"/>
              <a:t>21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CDF252-780F-E347-8866-27BA2A1D887F}" type="slidenum">
              <a:rPr lang="en-US"/>
              <a:pPr eaLnBrk="1" hangingPunct="1"/>
              <a:t>22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DDD40F-AB3D-8845-9F9B-E08330B1EB2C}" type="slidenum">
              <a:rPr lang="en-US"/>
              <a:pPr eaLnBrk="1" hangingPunct="1"/>
              <a:t>23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875D70B-53AC-AE46-96F4-3B3B26764C7E}" type="slidenum">
              <a:rPr lang="en-US"/>
              <a:pPr eaLnBrk="1" hangingPunct="1"/>
              <a:t>24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618C52-5CFF-CC42-A4D1-26418F0B4B1D}" type="slidenum">
              <a:rPr lang="en-US"/>
              <a:pPr eaLnBrk="1" hangingPunct="1"/>
              <a:t>27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b="0" dirty="0">
              <a:solidFill>
                <a:srgbClr val="FF3300"/>
              </a:solidFill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C08636-6E86-BE42-A098-7D4C7DDAC902}" type="slidenum">
              <a:rPr lang="en-US"/>
              <a:pPr eaLnBrk="1" hangingPunct="1"/>
              <a:t>29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45DE545-3124-6641-A3B5-CC55D4F7B694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62FF38-5998-EA4F-97E3-CED3A305DA10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B60C3E-49E0-4F4B-8869-D44D83E5CFF1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9760216-EF01-694A-90B5-DE94A9987A31}" type="slidenum">
              <a:rPr lang="en-US"/>
              <a:pPr eaLnBrk="1" hangingPunct="1"/>
              <a:t>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8EB95A-952A-0646-B787-A86C7A4E5925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4EC1F34-BE63-DE4C-A427-A85D822D91F8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841A6EF-9469-F447-A65B-959E33E8876F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199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96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2588"/>
            <a:ext cx="2057400" cy="5743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2588"/>
            <a:ext cx="6019800" cy="57435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3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572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3110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187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3843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6358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8379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090200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70200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9988" y="382588"/>
            <a:ext cx="4570412" cy="6127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5105400" cy="381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Regulation of peripheral circulation: introduction</a:t>
            </a:r>
          </a:p>
        </p:txBody>
      </p:sp>
      <p:sp>
        <p:nvSpPr>
          <p:cNvPr id="5123" name="Text Box 47"/>
          <p:cNvSpPr txBox="1">
            <a:spLocks noChangeArrowheads="1"/>
          </p:cNvSpPr>
          <p:nvPr/>
        </p:nvSpPr>
        <p:spPr bwMode="auto">
          <a:xfrm>
            <a:off x="2552700" y="1143000"/>
            <a:ext cx="4038600" cy="209708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13716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10000"/>
              </a:lnSpc>
            </a:pPr>
            <a:r>
              <a:rPr lang="en-US" sz="1700" dirty="0"/>
              <a:t>Ion channels, membrane potential &amp; vascular tone.</a:t>
            </a:r>
          </a:p>
          <a:p>
            <a:pPr algn="l" eaLnBrk="1" hangingPunct="1">
              <a:lnSpc>
                <a:spcPct val="110000"/>
              </a:lnSpc>
            </a:pPr>
            <a:r>
              <a:rPr lang="en-US" sz="1700" dirty="0" smtClean="0"/>
              <a:t>Intrinsic </a:t>
            </a:r>
            <a:r>
              <a:rPr lang="en-US" sz="1700" dirty="0"/>
              <a:t>control of resistance vessels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 dirty="0"/>
              <a:t>Metabolic control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 dirty="0"/>
              <a:t>Autoregulation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 dirty="0"/>
              <a:t>Endothelial factors</a:t>
            </a:r>
          </a:p>
          <a:p>
            <a:pPr algn="l" eaLnBrk="1" hangingPunct="1">
              <a:lnSpc>
                <a:spcPct val="110000"/>
              </a:lnSpc>
            </a:pPr>
            <a:r>
              <a:rPr lang="en-US" sz="1700" dirty="0"/>
              <a:t>Extrinsic control of resistance vessels</a:t>
            </a:r>
          </a:p>
        </p:txBody>
      </p:sp>
      <p:sp>
        <p:nvSpPr>
          <p:cNvPr id="5124" name="Text Box 51"/>
          <p:cNvSpPr txBox="1">
            <a:spLocks noChangeArrowheads="1"/>
          </p:cNvSpPr>
          <p:nvPr/>
        </p:nvSpPr>
        <p:spPr bwMode="auto">
          <a:xfrm>
            <a:off x="2743200" y="3711575"/>
            <a:ext cx="3657600" cy="693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Aft>
                <a:spcPct val="25000"/>
              </a:spcAft>
            </a:pPr>
            <a:r>
              <a:rPr lang="en-US" sz="1700"/>
              <a:t>RMP = resting membrane potential</a:t>
            </a:r>
          </a:p>
          <a:p>
            <a:pPr algn="l">
              <a:spcAft>
                <a:spcPct val="25000"/>
              </a:spcAft>
            </a:pPr>
            <a:r>
              <a:rPr lang="en-US" sz="1700"/>
              <a:t>VSM = vascular smooth muscle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8575" y="152400"/>
            <a:ext cx="3898900" cy="373063"/>
          </a:xfrm>
          <a:ln cap="flat">
            <a:solidFill>
              <a:schemeClr val="tx1"/>
            </a:solidFill>
          </a:ln>
        </p:spPr>
        <p:txBody>
          <a:bodyPr lIns="45720" rIns="45720"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Local metabolic control of blood flow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553200" y="2209800"/>
            <a:ext cx="21336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olidFill>
                  <a:schemeClr val="tx2"/>
                </a:solidFill>
                <a:sym typeface="Symbol" charset="0"/>
              </a:rPr>
              <a:t></a:t>
            </a:r>
            <a:r>
              <a:rPr lang="en-US" sz="1700">
                <a:sym typeface="Symbol" charset="0"/>
              </a:rPr>
              <a:t> M</a:t>
            </a:r>
            <a:r>
              <a:rPr lang="en-US" sz="1700">
                <a:solidFill>
                  <a:schemeClr val="tx2"/>
                </a:solidFill>
              </a:rPr>
              <a:t>etabolism has the opposite effect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05000" y="5840413"/>
            <a:ext cx="5943600" cy="7302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en-US" sz="1700">
                <a:sym typeface="Symbol" charset="0"/>
              </a:rPr>
              <a:t>M</a:t>
            </a:r>
            <a:r>
              <a:rPr lang="en-US" sz="1700">
                <a:solidFill>
                  <a:schemeClr val="tx2"/>
                </a:solidFill>
              </a:rPr>
              <a:t>etabolism drives blood flow.</a:t>
            </a:r>
          </a:p>
          <a:p>
            <a:pPr algn="l" eaLnBrk="1" hangingPunct="1">
              <a:lnSpc>
                <a:spcPct val="120000"/>
              </a:lnSpc>
            </a:pPr>
            <a:r>
              <a:rPr lang="en-US" sz="1700">
                <a:solidFill>
                  <a:schemeClr val="tx2"/>
                </a:solidFill>
              </a:rPr>
              <a:t>Adenosine may be an important regulator of coronary flow</a:t>
            </a:r>
          </a:p>
        </p:txBody>
      </p: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2495550" y="838200"/>
            <a:ext cx="4716463" cy="4710113"/>
            <a:chOff x="1572" y="576"/>
            <a:chExt cx="2971" cy="2967"/>
          </a:xfrm>
        </p:grpSpPr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2408" y="576"/>
              <a:ext cx="94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metabolism</a:t>
              </a:r>
            </a:p>
          </p:txBody>
        </p:sp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1572" y="1032"/>
              <a:ext cx="29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tissue </a:t>
              </a:r>
              <a:r>
                <a:rPr lang="en-US" sz="1700"/>
                <a:t>ADP</a:t>
              </a:r>
              <a:r>
                <a:rPr lang="en-US" sz="1700">
                  <a:solidFill>
                    <a:schemeClr val="tx2"/>
                  </a:solidFill>
                </a:rPr>
                <a:t>, CO</a:t>
              </a:r>
              <a:r>
                <a:rPr lang="en-US" sz="1700" baseline="-25000">
                  <a:solidFill>
                    <a:schemeClr val="tx2"/>
                  </a:solidFill>
                </a:rPr>
                <a:t>2</a:t>
              </a:r>
              <a:r>
                <a:rPr lang="en-US" sz="1700">
                  <a:solidFill>
                    <a:schemeClr val="tx2"/>
                  </a:solidFill>
                </a:rPr>
                <a:t>, H</a:t>
              </a:r>
              <a:r>
                <a:rPr lang="en-US" sz="1700" baseline="30000">
                  <a:solidFill>
                    <a:schemeClr val="tx2"/>
                  </a:solidFill>
                </a:rPr>
                <a:t>+</a:t>
              </a:r>
              <a:r>
                <a:rPr lang="en-US" sz="1700">
                  <a:solidFill>
                    <a:schemeClr val="tx2"/>
                  </a:solidFill>
                </a:rPr>
                <a:t>, lactate, adenosine, </a:t>
              </a:r>
              <a:r>
                <a:rPr lang="en-US" sz="1700">
                  <a:solidFill>
                    <a:schemeClr val="tx2"/>
                  </a:solidFill>
                  <a:sym typeface="Symbol" charset="0"/>
                </a:rPr>
                <a:t></a:t>
              </a:r>
              <a:r>
                <a:rPr lang="en-US" sz="1700">
                  <a:solidFill>
                    <a:schemeClr val="tx2"/>
                  </a:solidFill>
                </a:rPr>
                <a:t>O</a:t>
              </a:r>
              <a:r>
                <a:rPr lang="en-US" sz="1700" baseline="-25000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2456" y="2856"/>
              <a:ext cx="84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vasodilation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2449" y="3312"/>
              <a:ext cx="86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blood flow</a:t>
              </a:r>
            </a:p>
          </p:txBody>
        </p:sp>
        <p:cxnSp>
          <p:nvCxnSpPr>
            <p:cNvPr id="14346" name="AutoShape 10"/>
            <p:cNvCxnSpPr>
              <a:cxnSpLocks noChangeShapeType="1"/>
              <a:stCxn id="14342" idx="2"/>
              <a:endCxn id="14343" idx="0"/>
            </p:cNvCxnSpPr>
            <p:nvPr/>
          </p:nvCxnSpPr>
          <p:spPr bwMode="auto">
            <a:xfrm>
              <a:off x="2879" y="812"/>
              <a:ext cx="1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7" name="AutoShape 11"/>
            <p:cNvCxnSpPr>
              <a:cxnSpLocks noChangeShapeType="1"/>
              <a:stCxn id="14343" idx="2"/>
              <a:endCxn id="14350" idx="0"/>
            </p:cNvCxnSpPr>
            <p:nvPr/>
          </p:nvCxnSpPr>
          <p:spPr bwMode="auto">
            <a:xfrm flipH="1">
              <a:off x="2879" y="1268"/>
              <a:ext cx="1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8" name="AutoShape 12"/>
            <p:cNvCxnSpPr>
              <a:cxnSpLocks noChangeShapeType="1"/>
              <a:stCxn id="14350" idx="2"/>
              <a:endCxn id="14351" idx="0"/>
            </p:cNvCxnSpPr>
            <p:nvPr/>
          </p:nvCxnSpPr>
          <p:spPr bwMode="auto">
            <a:xfrm>
              <a:off x="2879" y="1724"/>
              <a:ext cx="0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9" name="AutoShape 13"/>
            <p:cNvCxnSpPr>
              <a:cxnSpLocks noChangeShapeType="1"/>
              <a:stCxn id="14344" idx="2"/>
              <a:endCxn id="14345" idx="0"/>
            </p:cNvCxnSpPr>
            <p:nvPr/>
          </p:nvCxnSpPr>
          <p:spPr bwMode="auto">
            <a:xfrm>
              <a:off x="2879" y="3092"/>
              <a:ext cx="0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50" name="Text Box 14"/>
            <p:cNvSpPr txBox="1">
              <a:spLocks noChangeArrowheads="1"/>
            </p:cNvSpPr>
            <p:nvPr/>
          </p:nvSpPr>
          <p:spPr bwMode="auto">
            <a:xfrm>
              <a:off x="2202" y="1488"/>
              <a:ext cx="135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700">
                  <a:solidFill>
                    <a:schemeClr val="tx2"/>
                  </a:solidFill>
                </a:rPr>
                <a:t>open K</a:t>
              </a:r>
              <a:r>
                <a:rPr lang="en-US" sz="1700" baseline="-25000">
                  <a:solidFill>
                    <a:schemeClr val="tx2"/>
                  </a:solidFill>
                </a:rPr>
                <a:t>ATP</a:t>
              </a:r>
              <a:r>
                <a:rPr lang="en-US" sz="1700">
                  <a:solidFill>
                    <a:schemeClr val="tx2"/>
                  </a:solidFill>
                </a:rPr>
                <a:t> channels</a:t>
              </a:r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1895" y="1944"/>
              <a:ext cx="196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olidFill>
                    <a:schemeClr val="tx2"/>
                  </a:solidFill>
                </a:rPr>
                <a:t>Hyperpolarize cell membrane</a:t>
              </a:r>
            </a:p>
          </p:txBody>
        </p:sp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1751" y="2400"/>
              <a:ext cx="225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olidFill>
                    <a:schemeClr val="tx2"/>
                  </a:solidFill>
                </a:rPr>
                <a:t>Close voltage gated Ca</a:t>
              </a:r>
              <a:r>
                <a:rPr lang="en-US" sz="1700" baseline="30000">
                  <a:solidFill>
                    <a:schemeClr val="tx2"/>
                  </a:solidFill>
                </a:rPr>
                <a:t>++</a:t>
              </a:r>
              <a:r>
                <a:rPr lang="en-US" sz="1700">
                  <a:solidFill>
                    <a:schemeClr val="tx2"/>
                  </a:solidFill>
                </a:rPr>
                <a:t> channels</a:t>
              </a:r>
            </a:p>
          </p:txBody>
        </p:sp>
        <p:cxnSp>
          <p:nvCxnSpPr>
            <p:cNvPr id="14353" name="AutoShape 17"/>
            <p:cNvCxnSpPr>
              <a:cxnSpLocks noChangeShapeType="1"/>
              <a:stCxn id="14351" idx="2"/>
              <a:endCxn id="14352" idx="0"/>
            </p:cNvCxnSpPr>
            <p:nvPr/>
          </p:nvCxnSpPr>
          <p:spPr bwMode="auto">
            <a:xfrm>
              <a:off x="2879" y="2180"/>
              <a:ext cx="0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4" name="AutoShape 18"/>
            <p:cNvCxnSpPr>
              <a:cxnSpLocks noChangeShapeType="1"/>
              <a:stCxn id="14352" idx="2"/>
              <a:endCxn id="14344" idx="0"/>
            </p:cNvCxnSpPr>
            <p:nvPr/>
          </p:nvCxnSpPr>
          <p:spPr bwMode="auto">
            <a:xfrm>
              <a:off x="2879" y="2636"/>
              <a:ext cx="0" cy="21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5867400" cy="382588"/>
          </a:xfrm>
          <a:ln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Kir channels contribute to vasodilation during exercise</a:t>
            </a:r>
          </a:p>
        </p:txBody>
      </p:sp>
      <p:grpSp>
        <p:nvGrpSpPr>
          <p:cNvPr id="15363" name="Group 21"/>
          <p:cNvGrpSpPr>
            <a:grpSpLocks/>
          </p:cNvGrpSpPr>
          <p:nvPr/>
        </p:nvGrpSpPr>
        <p:grpSpPr bwMode="auto">
          <a:xfrm>
            <a:off x="1128713" y="685800"/>
            <a:ext cx="6872287" cy="5897563"/>
            <a:chOff x="711" y="432"/>
            <a:chExt cx="4329" cy="3715"/>
          </a:xfrm>
        </p:grpSpPr>
        <p:sp>
          <p:nvSpPr>
            <p:cNvPr id="15364" name="Text Box 3"/>
            <p:cNvSpPr txBox="1">
              <a:spLocks noChangeArrowheads="1"/>
            </p:cNvSpPr>
            <p:nvPr/>
          </p:nvSpPr>
          <p:spPr bwMode="auto">
            <a:xfrm>
              <a:off x="816" y="3295"/>
              <a:ext cx="4176" cy="85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lnSpc>
                  <a:spcPct val="120000"/>
                </a:lnSpc>
              </a:pPr>
              <a:r>
                <a:rPr lang="en-US" sz="1700">
                  <a:sym typeface="Symbol" charset="0"/>
                </a:rPr>
                <a:t>During heavy exercise </a:t>
              </a:r>
              <a:r>
                <a:rPr lang="en-US" sz="1700"/>
                <a:t>ECF [K</a:t>
              </a:r>
              <a:r>
                <a:rPr lang="en-US" sz="1700" baseline="30000"/>
                <a:t>+</a:t>
              </a:r>
              <a:r>
                <a:rPr lang="en-US" sz="1700"/>
                <a:t>] increases as K</a:t>
              </a:r>
              <a:r>
                <a:rPr lang="en-US" sz="1700" baseline="30000"/>
                <a:t>+</a:t>
              </a:r>
              <a:r>
                <a:rPr lang="en-US" sz="1700"/>
                <a:t> diffuses out of cells during repolarization.</a:t>
              </a:r>
            </a:p>
            <a:p>
              <a:pPr algn="l" eaLnBrk="1" hangingPunct="1">
                <a:lnSpc>
                  <a:spcPct val="120000"/>
                </a:lnSpc>
              </a:pPr>
              <a:r>
                <a:rPr lang="en-US" sz="1700"/>
                <a:t>Kir channels: </a:t>
              </a:r>
              <a:r>
                <a:rPr lang="en-US" sz="1700" i="1"/>
                <a:t>Despite their name, these channels allow outward diffusion of K</a:t>
              </a:r>
              <a:r>
                <a:rPr lang="en-US" sz="1700" i="1" baseline="30000"/>
                <a:t>+</a:t>
              </a:r>
              <a:r>
                <a:rPr lang="en-US" sz="1700" i="1"/>
                <a:t> under physiological conditions.</a:t>
              </a:r>
              <a:endParaRPr lang="en-US" sz="1700"/>
            </a:p>
          </p:txBody>
        </p:sp>
        <p:grpSp>
          <p:nvGrpSpPr>
            <p:cNvPr id="15365" name="Group 4"/>
            <p:cNvGrpSpPr>
              <a:grpSpLocks/>
            </p:cNvGrpSpPr>
            <p:nvPr/>
          </p:nvGrpSpPr>
          <p:grpSpPr bwMode="auto">
            <a:xfrm>
              <a:off x="1681" y="432"/>
              <a:ext cx="2377" cy="2757"/>
              <a:chOff x="1681" y="432"/>
              <a:chExt cx="2377" cy="2757"/>
            </a:xfrm>
          </p:grpSpPr>
          <p:sp>
            <p:nvSpPr>
              <p:cNvPr id="15368" name="Text Box 5"/>
              <p:cNvSpPr txBox="1">
                <a:spLocks noChangeArrowheads="1"/>
              </p:cNvSpPr>
              <p:nvPr/>
            </p:nvSpPr>
            <p:spPr bwMode="auto">
              <a:xfrm>
                <a:off x="1929" y="432"/>
                <a:ext cx="1882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ym typeface="Symbol" charset="0"/>
                  </a:rPr>
                  <a:t></a:t>
                </a:r>
                <a:r>
                  <a:rPr lang="en-US" sz="1700">
                    <a:solidFill>
                      <a:schemeClr val="tx2"/>
                    </a:solidFill>
                  </a:rPr>
                  <a:t> skeletal muscle contraction</a:t>
                </a:r>
              </a:p>
            </p:txBody>
          </p:sp>
          <p:sp>
            <p:nvSpPr>
              <p:cNvPr id="15369" name="Text Box 6"/>
              <p:cNvSpPr txBox="1">
                <a:spLocks noChangeArrowheads="1"/>
              </p:cNvSpPr>
              <p:nvPr/>
            </p:nvSpPr>
            <p:spPr bwMode="auto">
              <a:xfrm>
                <a:off x="2466" y="851"/>
                <a:ext cx="806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700">
                    <a:sym typeface="Symbol" charset="0"/>
                  </a:rPr>
                  <a:t></a:t>
                </a:r>
                <a:r>
                  <a:rPr lang="en-US" sz="1700">
                    <a:solidFill>
                      <a:schemeClr val="tx2"/>
                    </a:solidFill>
                  </a:rPr>
                  <a:t> </a:t>
                </a:r>
                <a:r>
                  <a:rPr lang="en-US"/>
                  <a:t>ECF [K</a:t>
                </a:r>
                <a:r>
                  <a:rPr lang="en-US" baseline="30000"/>
                  <a:t>+</a:t>
                </a:r>
                <a:r>
                  <a:rPr lang="en-US"/>
                  <a:t>]</a:t>
                </a:r>
              </a:p>
            </p:txBody>
          </p:sp>
          <p:sp>
            <p:nvSpPr>
              <p:cNvPr id="15370" name="Text Box 7"/>
              <p:cNvSpPr txBox="1">
                <a:spLocks noChangeArrowheads="1"/>
              </p:cNvSpPr>
              <p:nvPr/>
            </p:nvSpPr>
            <p:spPr bwMode="auto">
              <a:xfrm>
                <a:off x="2446" y="2538"/>
                <a:ext cx="846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ym typeface="Symbol" charset="0"/>
                  </a:rPr>
                  <a:t>vasodilation</a:t>
                </a:r>
                <a:endParaRPr lang="en-US" sz="1700">
                  <a:solidFill>
                    <a:schemeClr val="tx2"/>
                  </a:solidFill>
                </a:endParaRPr>
              </a:p>
            </p:txBody>
          </p:sp>
          <p:sp>
            <p:nvSpPr>
              <p:cNvPr id="15371" name="Text Box 8"/>
              <p:cNvSpPr txBox="1">
                <a:spLocks noChangeArrowheads="1"/>
              </p:cNvSpPr>
              <p:nvPr/>
            </p:nvSpPr>
            <p:spPr bwMode="auto">
              <a:xfrm>
                <a:off x="2439" y="2958"/>
                <a:ext cx="860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ym typeface="Symbol" charset="0"/>
                  </a:rPr>
                  <a:t></a:t>
                </a:r>
                <a:r>
                  <a:rPr lang="en-US" sz="1700">
                    <a:solidFill>
                      <a:schemeClr val="tx2"/>
                    </a:solidFill>
                  </a:rPr>
                  <a:t> blood flow</a:t>
                </a:r>
              </a:p>
            </p:txBody>
          </p:sp>
          <p:cxnSp>
            <p:nvCxnSpPr>
              <p:cNvPr id="15372" name="AutoShape 9"/>
              <p:cNvCxnSpPr>
                <a:cxnSpLocks noChangeShapeType="1"/>
                <a:stCxn id="15368" idx="2"/>
                <a:endCxn id="15369" idx="0"/>
              </p:cNvCxnSpPr>
              <p:nvPr/>
            </p:nvCxnSpPr>
            <p:spPr bwMode="auto">
              <a:xfrm flipH="1">
                <a:off x="2869" y="668"/>
                <a:ext cx="1" cy="17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73" name="AutoShape 10"/>
              <p:cNvCxnSpPr>
                <a:cxnSpLocks noChangeShapeType="1"/>
                <a:stCxn id="15369" idx="2"/>
                <a:endCxn id="15376" idx="0"/>
              </p:cNvCxnSpPr>
              <p:nvPr/>
            </p:nvCxnSpPr>
            <p:spPr bwMode="auto">
              <a:xfrm>
                <a:off x="2869" y="1097"/>
                <a:ext cx="0" cy="17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74" name="AutoShape 11"/>
              <p:cNvCxnSpPr>
                <a:cxnSpLocks noChangeShapeType="1"/>
                <a:stCxn id="15376" idx="2"/>
                <a:endCxn id="15377" idx="0"/>
              </p:cNvCxnSpPr>
              <p:nvPr/>
            </p:nvCxnSpPr>
            <p:spPr bwMode="auto">
              <a:xfrm>
                <a:off x="2869" y="1516"/>
                <a:ext cx="1" cy="179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75" name="AutoShape 12"/>
              <p:cNvCxnSpPr>
                <a:cxnSpLocks noChangeShapeType="1"/>
                <a:stCxn id="15370" idx="2"/>
                <a:endCxn id="15371" idx="0"/>
              </p:cNvCxnSpPr>
              <p:nvPr/>
            </p:nvCxnSpPr>
            <p:spPr bwMode="auto">
              <a:xfrm>
                <a:off x="2869" y="2774"/>
                <a:ext cx="0" cy="179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376" name="Text Box 13"/>
              <p:cNvSpPr txBox="1">
                <a:spLocks noChangeArrowheads="1"/>
              </p:cNvSpPr>
              <p:nvPr/>
            </p:nvSpPr>
            <p:spPr bwMode="auto">
              <a:xfrm>
                <a:off x="2192" y="1280"/>
                <a:ext cx="1354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700">
                    <a:solidFill>
                      <a:schemeClr val="tx2"/>
                    </a:solidFill>
                  </a:rPr>
                  <a:t>open Kir channels</a:t>
                </a:r>
              </a:p>
            </p:txBody>
          </p:sp>
          <p:sp>
            <p:nvSpPr>
              <p:cNvPr id="15377" name="Text Box 14"/>
              <p:cNvSpPr txBox="1">
                <a:spLocks noChangeArrowheads="1"/>
              </p:cNvSpPr>
              <p:nvPr/>
            </p:nvSpPr>
            <p:spPr bwMode="auto">
              <a:xfrm>
                <a:off x="1681" y="1700"/>
                <a:ext cx="2377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700">
                    <a:solidFill>
                      <a:schemeClr val="tx2"/>
                    </a:solidFill>
                  </a:rPr>
                  <a:t>Hyperpolarize VSM cell membrane</a:t>
                </a:r>
              </a:p>
            </p:txBody>
          </p:sp>
          <p:sp>
            <p:nvSpPr>
              <p:cNvPr id="15378" name="Text Box 15"/>
              <p:cNvSpPr txBox="1">
                <a:spLocks noChangeArrowheads="1"/>
              </p:cNvSpPr>
              <p:nvPr/>
            </p:nvSpPr>
            <p:spPr bwMode="auto">
              <a:xfrm>
                <a:off x="1741" y="2119"/>
                <a:ext cx="2256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olidFill>
                      <a:schemeClr val="tx2"/>
                    </a:solidFill>
                  </a:rPr>
                  <a:t>Close voltage gated Ca</a:t>
                </a:r>
                <a:r>
                  <a:rPr lang="en-US" sz="1700" baseline="30000">
                    <a:solidFill>
                      <a:schemeClr val="tx2"/>
                    </a:solidFill>
                  </a:rPr>
                  <a:t>++</a:t>
                </a:r>
                <a:r>
                  <a:rPr lang="en-US" sz="1700">
                    <a:solidFill>
                      <a:schemeClr val="tx2"/>
                    </a:solidFill>
                  </a:rPr>
                  <a:t> channels</a:t>
                </a:r>
              </a:p>
            </p:txBody>
          </p:sp>
          <p:cxnSp>
            <p:nvCxnSpPr>
              <p:cNvPr id="15379" name="AutoShape 16"/>
              <p:cNvCxnSpPr>
                <a:cxnSpLocks noChangeShapeType="1"/>
                <a:stCxn id="15377" idx="2"/>
                <a:endCxn id="15378" idx="0"/>
              </p:cNvCxnSpPr>
              <p:nvPr/>
            </p:nvCxnSpPr>
            <p:spPr bwMode="auto">
              <a:xfrm flipH="1">
                <a:off x="2869" y="1936"/>
                <a:ext cx="1" cy="17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80" name="AutoShape 17"/>
              <p:cNvCxnSpPr>
                <a:cxnSpLocks noChangeShapeType="1"/>
                <a:stCxn id="15378" idx="2"/>
                <a:endCxn id="15370" idx="0"/>
              </p:cNvCxnSpPr>
              <p:nvPr/>
            </p:nvCxnSpPr>
            <p:spPr bwMode="auto">
              <a:xfrm>
                <a:off x="2869" y="2355"/>
                <a:ext cx="0" cy="178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366" name="AutoShape 19"/>
            <p:cNvSpPr>
              <a:spLocks noChangeArrowheads="1"/>
            </p:cNvSpPr>
            <p:nvPr/>
          </p:nvSpPr>
          <p:spPr bwMode="auto">
            <a:xfrm>
              <a:off x="720" y="3264"/>
              <a:ext cx="4320" cy="48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15367" name="AutoShape 20"/>
            <p:cNvCxnSpPr>
              <a:cxnSpLocks noChangeShapeType="1"/>
              <a:stCxn id="15366" idx="1"/>
              <a:endCxn id="15369" idx="1"/>
            </p:cNvCxnSpPr>
            <p:nvPr/>
          </p:nvCxnSpPr>
          <p:spPr bwMode="auto">
            <a:xfrm rot="10800000" flipH="1">
              <a:off x="711" y="972"/>
              <a:ext cx="1750" cy="2532"/>
            </a:xfrm>
            <a:prstGeom prst="bentConnector3">
              <a:avLst>
                <a:gd name="adj1" fmla="val -11375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88913"/>
            <a:ext cx="5500688" cy="382587"/>
          </a:xfrm>
          <a:ln cap="flat"/>
        </p:spPr>
        <p:txBody>
          <a:bodyPr>
            <a:spAutoFit/>
          </a:bodyPr>
          <a:lstStyle/>
          <a:p>
            <a:pPr algn="l"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K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ＭＳ Ｐゴシック" charset="0"/>
              </a:rPr>
              <a:t>ATP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 channels are also affected by hormonal signals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838200" y="762000"/>
            <a:ext cx="7620000" cy="5722938"/>
            <a:chOff x="528" y="480"/>
            <a:chExt cx="4800" cy="3605"/>
          </a:xfrm>
        </p:grpSpPr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528" y="1008"/>
              <a:ext cx="4800" cy="2640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3175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3408" y="3792"/>
              <a:ext cx="89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>
                  <a:solidFill>
                    <a:schemeClr val="tx2"/>
                  </a:solidFill>
                </a:rPr>
                <a:t>K</a:t>
              </a:r>
              <a:r>
                <a:rPr lang="en-US" sz="1700" b="1" baseline="-25000">
                  <a:solidFill>
                    <a:schemeClr val="tx2"/>
                  </a:solidFill>
                </a:rPr>
                <a:t>ATP</a:t>
              </a:r>
              <a:r>
                <a:rPr lang="en-US" sz="1700" b="1">
                  <a:solidFill>
                    <a:schemeClr val="tx2"/>
                  </a:solidFill>
                </a:rPr>
                <a:t> channel</a:t>
              </a:r>
            </a:p>
          </p:txBody>
        </p:sp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624" y="1200"/>
              <a:ext cx="124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>
                  <a:sym typeface="Symbol" charset="0"/>
                </a:rPr>
                <a:t>Vascular smooth muscle cell</a:t>
              </a:r>
              <a:endParaRPr lang="en-US" sz="1700" b="1">
                <a:solidFill>
                  <a:schemeClr val="tx2"/>
                </a:solidFill>
              </a:endParaRPr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768" y="2304"/>
              <a:ext cx="94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cs typeface="Arial" charset="0"/>
                  <a:sym typeface="Symbol" charset="0"/>
                </a:rPr>
                <a:t> metabolism</a:t>
              </a:r>
              <a:endParaRPr lang="en-US" sz="1700">
                <a:solidFill>
                  <a:schemeClr val="tx2"/>
                </a:solidFill>
                <a:cs typeface="Arial" charset="0"/>
              </a:endParaRP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768" y="1872"/>
              <a:ext cx="59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hypoxia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1819" y="480"/>
              <a:ext cx="853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vasodilators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1933" y="883"/>
              <a:ext cx="62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receptor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395" name="AutoShape 11"/>
            <p:cNvSpPr>
              <a:spLocks noChangeArrowheads="1"/>
            </p:cNvSpPr>
            <p:nvPr/>
          </p:nvSpPr>
          <p:spPr bwMode="auto">
            <a:xfrm flipV="1">
              <a:off x="2817" y="3234"/>
              <a:ext cx="288" cy="606"/>
            </a:xfrm>
            <a:prstGeom prst="can">
              <a:avLst>
                <a:gd name="adj" fmla="val 52604"/>
              </a:avLst>
            </a:prstGeom>
            <a:solidFill>
              <a:schemeClr val="bg1"/>
            </a:solidFill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2832" y="2880"/>
              <a:ext cx="303" cy="26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000" b="1">
                  <a:sym typeface="Symbol" charset="0"/>
                </a:rPr>
                <a:t>K</a:t>
              </a:r>
              <a:r>
                <a:rPr lang="en-US" sz="2000" b="1" baseline="30000">
                  <a:sym typeface="Symbol" charset="0"/>
                </a:rPr>
                <a:t>+</a:t>
              </a:r>
              <a:endParaRPr lang="en-US" sz="2000" b="1" baseline="30000">
                <a:solidFill>
                  <a:schemeClr val="tx2"/>
                </a:solidFill>
              </a:endParaRPr>
            </a:p>
          </p:txBody>
        </p:sp>
        <p:cxnSp>
          <p:nvCxnSpPr>
            <p:cNvPr id="16397" name="AutoShape 13"/>
            <p:cNvCxnSpPr>
              <a:cxnSpLocks noChangeShapeType="1"/>
              <a:stCxn id="16396" idx="2"/>
            </p:cNvCxnSpPr>
            <p:nvPr/>
          </p:nvCxnSpPr>
          <p:spPr bwMode="auto">
            <a:xfrm>
              <a:off x="2984" y="3145"/>
              <a:ext cx="10" cy="94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98" name="AutoShape 14"/>
            <p:cNvCxnSpPr>
              <a:cxnSpLocks noChangeShapeType="1"/>
              <a:stCxn id="16393" idx="2"/>
              <a:endCxn id="16394" idx="0"/>
            </p:cNvCxnSpPr>
            <p:nvPr/>
          </p:nvCxnSpPr>
          <p:spPr bwMode="auto">
            <a:xfrm>
              <a:off x="2246" y="716"/>
              <a:ext cx="0" cy="16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771" y="2923"/>
              <a:ext cx="99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cs typeface="Arial" charset="0"/>
                  <a:sym typeface="Symbol" charset="0"/>
                </a:rPr>
                <a:t> ATP, </a:t>
              </a:r>
              <a:r>
                <a:rPr lang="en-US">
                  <a:cs typeface="Arial" charset="0"/>
                  <a:sym typeface="Symbol" charset="0"/>
                </a:rPr>
                <a:t></a:t>
              </a:r>
              <a:r>
                <a:rPr lang="en-US" sz="1700">
                  <a:cs typeface="Arial" charset="0"/>
                  <a:sym typeface="Symbol" charset="0"/>
                </a:rPr>
                <a:t> ADP</a:t>
              </a:r>
            </a:p>
          </p:txBody>
        </p:sp>
        <p:sp>
          <p:nvSpPr>
            <p:cNvPr id="16400" name="Text Box 16"/>
            <p:cNvSpPr txBox="1">
              <a:spLocks noChangeArrowheads="1"/>
            </p:cNvSpPr>
            <p:nvPr/>
          </p:nvSpPr>
          <p:spPr bwMode="auto">
            <a:xfrm>
              <a:off x="2001" y="1968"/>
              <a:ext cx="48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cAMP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2096" y="1425"/>
              <a:ext cx="3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Gs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cxnSp>
          <p:nvCxnSpPr>
            <p:cNvPr id="16402" name="AutoShape 18"/>
            <p:cNvCxnSpPr>
              <a:cxnSpLocks noChangeShapeType="1"/>
              <a:stCxn id="16394" idx="2"/>
              <a:endCxn id="16401" idx="0"/>
            </p:cNvCxnSpPr>
            <p:nvPr/>
          </p:nvCxnSpPr>
          <p:spPr bwMode="auto">
            <a:xfrm>
              <a:off x="2246" y="1119"/>
              <a:ext cx="0" cy="30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3" name="AutoShape 19"/>
            <p:cNvCxnSpPr>
              <a:cxnSpLocks noChangeShapeType="1"/>
              <a:stCxn id="16401" idx="2"/>
              <a:endCxn id="16400" idx="0"/>
            </p:cNvCxnSpPr>
            <p:nvPr/>
          </p:nvCxnSpPr>
          <p:spPr bwMode="auto">
            <a:xfrm>
              <a:off x="2246" y="1661"/>
              <a:ext cx="0" cy="30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4" name="AutoShape 20"/>
            <p:cNvCxnSpPr>
              <a:cxnSpLocks noChangeShapeType="1"/>
              <a:stCxn id="16400" idx="2"/>
              <a:endCxn id="16395" idx="2"/>
            </p:cNvCxnSpPr>
            <p:nvPr/>
          </p:nvCxnSpPr>
          <p:spPr bwMode="auto">
            <a:xfrm rot="16200000" flipH="1">
              <a:off x="1862" y="2588"/>
              <a:ext cx="1333" cy="566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5" name="AutoShape 21"/>
            <p:cNvCxnSpPr>
              <a:cxnSpLocks noChangeShapeType="1"/>
              <a:stCxn id="16391" idx="2"/>
              <a:endCxn id="16399" idx="0"/>
            </p:cNvCxnSpPr>
            <p:nvPr/>
          </p:nvCxnSpPr>
          <p:spPr bwMode="auto">
            <a:xfrm>
              <a:off x="1239" y="2540"/>
              <a:ext cx="28" cy="37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6" name="AutoShape 22"/>
            <p:cNvCxnSpPr>
              <a:cxnSpLocks noChangeShapeType="1"/>
              <a:stCxn id="16399" idx="2"/>
              <a:endCxn id="16395" idx="2"/>
            </p:cNvCxnSpPr>
            <p:nvPr/>
          </p:nvCxnSpPr>
          <p:spPr bwMode="auto">
            <a:xfrm rot="16200000" flipH="1">
              <a:off x="1856" y="2580"/>
              <a:ext cx="368" cy="1545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7" name="AutoShape 23"/>
            <p:cNvCxnSpPr>
              <a:cxnSpLocks noChangeShapeType="1"/>
              <a:stCxn id="16392" idx="1"/>
              <a:endCxn id="16399" idx="1"/>
            </p:cNvCxnSpPr>
            <p:nvPr/>
          </p:nvCxnSpPr>
          <p:spPr bwMode="auto">
            <a:xfrm rot="10800000" flipH="1" flipV="1">
              <a:off x="763" y="1988"/>
              <a:ext cx="3" cy="1056"/>
            </a:xfrm>
            <a:prstGeom prst="curvedConnector3">
              <a:avLst>
                <a:gd name="adj1" fmla="val -4633333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4074" y="480"/>
              <a:ext cx="111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vasoconstrictors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4316" y="894"/>
              <a:ext cx="62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receptor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4433" y="1723"/>
              <a:ext cx="40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PKC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cxnSp>
          <p:nvCxnSpPr>
            <p:cNvPr id="16411" name="AutoShape 27"/>
            <p:cNvCxnSpPr>
              <a:cxnSpLocks noChangeShapeType="1"/>
              <a:stCxn id="16408" idx="2"/>
              <a:endCxn id="16409" idx="0"/>
            </p:cNvCxnSpPr>
            <p:nvPr/>
          </p:nvCxnSpPr>
          <p:spPr bwMode="auto">
            <a:xfrm>
              <a:off x="4629" y="716"/>
              <a:ext cx="0" cy="17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2" name="AutoShape 28"/>
            <p:cNvCxnSpPr>
              <a:cxnSpLocks noChangeShapeType="1"/>
              <a:stCxn id="16409" idx="2"/>
              <a:endCxn id="16410" idx="0"/>
            </p:cNvCxnSpPr>
            <p:nvPr/>
          </p:nvCxnSpPr>
          <p:spPr bwMode="auto">
            <a:xfrm>
              <a:off x="4629" y="1130"/>
              <a:ext cx="0" cy="58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3" name="AutoShape 29"/>
            <p:cNvCxnSpPr>
              <a:cxnSpLocks noChangeShapeType="1"/>
              <a:stCxn id="16410" idx="2"/>
              <a:endCxn id="16395" idx="4"/>
            </p:cNvCxnSpPr>
            <p:nvPr/>
          </p:nvCxnSpPr>
          <p:spPr bwMode="auto">
            <a:xfrm rot="5400000">
              <a:off x="3081" y="1988"/>
              <a:ext cx="1578" cy="1519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4176" y="2784"/>
              <a:ext cx="192" cy="2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400">
                  <a:sym typeface="Symbol" charset="0"/>
                </a:rPr>
                <a:t>-</a:t>
              </a:r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1776" y="3216"/>
              <a:ext cx="238" cy="2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400">
                  <a:sym typeface="Symbol" charset="0"/>
                </a:rPr>
                <a:t>+</a:t>
              </a:r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3052" y="480"/>
              <a:ext cx="79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Nitric oxide</a:t>
              </a:r>
              <a:endParaRPr lang="en-US" sz="1700" baseline="30000">
                <a:solidFill>
                  <a:schemeClr val="tx2"/>
                </a:solidFill>
              </a:endParaRPr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200" y="1584"/>
              <a:ext cx="5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cGMP</a:t>
              </a:r>
              <a:endParaRPr lang="en-US" sz="1700" baseline="30000">
                <a:solidFill>
                  <a:schemeClr val="tx2"/>
                </a:solidFill>
              </a:endParaRPr>
            </a:p>
          </p:txBody>
        </p:sp>
        <p:cxnSp>
          <p:nvCxnSpPr>
            <p:cNvPr id="16418" name="AutoShape 34"/>
            <p:cNvCxnSpPr>
              <a:cxnSpLocks noChangeShapeType="1"/>
              <a:stCxn id="16416" idx="2"/>
              <a:endCxn id="16417" idx="0"/>
            </p:cNvCxnSpPr>
            <p:nvPr/>
          </p:nvCxnSpPr>
          <p:spPr bwMode="auto">
            <a:xfrm>
              <a:off x="3452" y="716"/>
              <a:ext cx="0" cy="86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19" name="AutoShape 35"/>
            <p:cNvCxnSpPr>
              <a:cxnSpLocks noChangeShapeType="1"/>
              <a:stCxn id="16417" idx="2"/>
              <a:endCxn id="16395" idx="4"/>
            </p:cNvCxnSpPr>
            <p:nvPr/>
          </p:nvCxnSpPr>
          <p:spPr bwMode="auto">
            <a:xfrm rot="5400000">
              <a:off x="2422" y="2508"/>
              <a:ext cx="1717" cy="342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20" name="Text Box 36"/>
            <p:cNvSpPr txBox="1">
              <a:spLocks noChangeArrowheads="1"/>
            </p:cNvSpPr>
            <p:nvPr/>
          </p:nvSpPr>
          <p:spPr bwMode="auto">
            <a:xfrm>
              <a:off x="3312" y="2496"/>
              <a:ext cx="238" cy="2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400">
                  <a:sym typeface="Symbol" charset="0"/>
                </a:rPr>
                <a:t>+</a:t>
              </a:r>
              <a:endParaRPr lang="en-US" sz="2400">
                <a:solidFill>
                  <a:schemeClr val="tx2"/>
                </a:solidFill>
              </a:endParaRPr>
            </a:p>
          </p:txBody>
        </p:sp>
        <p:cxnSp>
          <p:nvCxnSpPr>
            <p:cNvPr id="16421" name="AutoShape 37"/>
            <p:cNvCxnSpPr>
              <a:cxnSpLocks noChangeShapeType="1"/>
              <a:stCxn id="16389" idx="1"/>
            </p:cNvCxnSpPr>
            <p:nvPr/>
          </p:nvCxnSpPr>
          <p:spPr bwMode="auto">
            <a:xfrm flipH="1" flipV="1">
              <a:off x="3120" y="3792"/>
              <a:ext cx="283" cy="11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22" name="Text Box 38"/>
            <p:cNvSpPr txBox="1">
              <a:spLocks noChangeArrowheads="1"/>
            </p:cNvSpPr>
            <p:nvPr/>
          </p:nvSpPr>
          <p:spPr bwMode="auto">
            <a:xfrm>
              <a:off x="2160" y="2496"/>
              <a:ext cx="238" cy="29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400">
                  <a:sym typeface="Symbol" charset="0"/>
                </a:rPr>
                <a:t>+</a:t>
              </a:r>
              <a:endParaRPr lang="en-US" sz="2400">
                <a:solidFill>
                  <a:schemeClr val="tx2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5075" y="368300"/>
            <a:ext cx="4124325" cy="382588"/>
          </a:xfrm>
        </p:spPr>
        <p:txBody>
          <a:bodyPr>
            <a:spAutoFit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Hormones that act via K</a:t>
            </a:r>
            <a:r>
              <a:rPr lang="en-US" baseline="-25000">
                <a:latin typeface="Arial" charset="0"/>
                <a:ea typeface="ＭＳ Ｐゴシック" charset="0"/>
              </a:rPr>
              <a:t>ATP</a:t>
            </a:r>
            <a:r>
              <a:rPr lang="en-US">
                <a:latin typeface="Arial" charset="0"/>
                <a:ea typeface="ＭＳ Ｐゴシック" charset="0"/>
              </a:rPr>
              <a:t> channels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509838" y="1131888"/>
            <a:ext cx="4114800" cy="28305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 u="sng"/>
              <a:t>Vasodilators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Adenosine (coronary &amp; renal circulation)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Epinephrine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Nitric oxide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ANP (atrial natriuretic peptide)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 u="sng"/>
              <a:t>Vasoconstrictors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Angiotensin II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Vasopressin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1700"/>
              <a:t>Endothelin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96838"/>
            <a:ext cx="2971800" cy="382587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>
                <a:latin typeface="Arial" charset="0"/>
                <a:ea typeface="ＭＳ Ｐゴシック" charset="0"/>
              </a:rPr>
              <a:t>Pressure-flow relationships</a:t>
            </a:r>
          </a:p>
        </p:txBody>
      </p:sp>
      <p:grpSp>
        <p:nvGrpSpPr>
          <p:cNvPr id="19459" name="Group 58"/>
          <p:cNvGrpSpPr>
            <a:grpSpLocks/>
          </p:cNvGrpSpPr>
          <p:nvPr/>
        </p:nvGrpSpPr>
        <p:grpSpPr bwMode="auto">
          <a:xfrm>
            <a:off x="230188" y="3200400"/>
            <a:ext cx="5000625" cy="3352800"/>
            <a:chOff x="145" y="2016"/>
            <a:chExt cx="3150" cy="2112"/>
          </a:xfrm>
        </p:grpSpPr>
        <p:sp>
          <p:nvSpPr>
            <p:cNvPr id="19484" name="Text Box 36"/>
            <p:cNvSpPr txBox="1">
              <a:spLocks noChangeArrowheads="1"/>
            </p:cNvSpPr>
            <p:nvPr/>
          </p:nvSpPr>
          <p:spPr bwMode="auto">
            <a:xfrm rot="16200000" flipH="1">
              <a:off x="80" y="2745"/>
              <a:ext cx="3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Flow</a:t>
              </a:r>
            </a:p>
          </p:txBody>
        </p:sp>
        <p:sp>
          <p:nvSpPr>
            <p:cNvPr id="19485" name="Rectangle 31"/>
            <p:cNvSpPr>
              <a:spLocks noChangeArrowheads="1"/>
            </p:cNvSpPr>
            <p:nvPr/>
          </p:nvSpPr>
          <p:spPr bwMode="auto">
            <a:xfrm>
              <a:off x="415" y="2016"/>
              <a:ext cx="2880" cy="152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6" name="Freeform 32"/>
            <p:cNvSpPr>
              <a:spLocks/>
            </p:cNvSpPr>
            <p:nvPr/>
          </p:nvSpPr>
          <p:spPr bwMode="auto">
            <a:xfrm>
              <a:off x="415" y="2481"/>
              <a:ext cx="2598" cy="1063"/>
            </a:xfrm>
            <a:custGeom>
              <a:avLst/>
              <a:gdLst>
                <a:gd name="T0" fmla="*/ 0 w 2598"/>
                <a:gd name="T1" fmla="*/ 1063 h 1063"/>
                <a:gd name="T2" fmla="*/ 567 w 2598"/>
                <a:gd name="T3" fmla="*/ 585 h 1063"/>
                <a:gd name="T4" fmla="*/ 1993 w 2598"/>
                <a:gd name="T5" fmla="*/ 491 h 1063"/>
                <a:gd name="T6" fmla="*/ 2598 w 2598"/>
                <a:gd name="T7" fmla="*/ 0 h 10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98"/>
                <a:gd name="T13" fmla="*/ 0 h 1063"/>
                <a:gd name="T14" fmla="*/ 2598 w 2598"/>
                <a:gd name="T15" fmla="*/ 1063 h 10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98" h="1063">
                  <a:moveTo>
                    <a:pt x="0" y="1063"/>
                  </a:moveTo>
                  <a:lnTo>
                    <a:pt x="567" y="585"/>
                  </a:lnTo>
                  <a:lnTo>
                    <a:pt x="1993" y="491"/>
                  </a:lnTo>
                  <a:lnTo>
                    <a:pt x="2598" y="0"/>
                  </a:lnTo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19487" name="Oval 33"/>
            <p:cNvSpPr>
              <a:spLocks noChangeArrowheads="1"/>
            </p:cNvSpPr>
            <p:nvPr/>
          </p:nvSpPr>
          <p:spPr bwMode="auto">
            <a:xfrm rot="-6294346">
              <a:off x="1033" y="2531"/>
              <a:ext cx="370" cy="36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8" name="Oval 34"/>
            <p:cNvSpPr>
              <a:spLocks noChangeArrowheads="1"/>
            </p:cNvSpPr>
            <p:nvPr/>
          </p:nvSpPr>
          <p:spPr bwMode="auto">
            <a:xfrm rot="-6294346">
              <a:off x="1661" y="2573"/>
              <a:ext cx="268" cy="276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9" name="Oval 35"/>
            <p:cNvSpPr>
              <a:spLocks noChangeArrowheads="1"/>
            </p:cNvSpPr>
            <p:nvPr/>
          </p:nvSpPr>
          <p:spPr bwMode="auto">
            <a:xfrm rot="-6294346">
              <a:off x="2165" y="2629"/>
              <a:ext cx="176" cy="16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90" name="Text Box 37"/>
            <p:cNvSpPr txBox="1">
              <a:spLocks noChangeArrowheads="1"/>
            </p:cNvSpPr>
            <p:nvPr/>
          </p:nvSpPr>
          <p:spPr bwMode="auto">
            <a:xfrm>
              <a:off x="1471" y="3887"/>
              <a:ext cx="644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Pressure</a:t>
              </a:r>
            </a:p>
          </p:txBody>
        </p:sp>
        <p:sp>
          <p:nvSpPr>
            <p:cNvPr id="19491" name="Text Box 38"/>
            <p:cNvSpPr txBox="1">
              <a:spLocks noChangeArrowheads="1"/>
            </p:cNvSpPr>
            <p:nvPr/>
          </p:nvSpPr>
          <p:spPr bwMode="auto">
            <a:xfrm>
              <a:off x="511" y="2044"/>
              <a:ext cx="109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b="1"/>
                <a:t>Autoregulation</a:t>
              </a:r>
            </a:p>
          </p:txBody>
        </p:sp>
        <p:sp>
          <p:nvSpPr>
            <p:cNvPr id="19492" name="Text Box 39"/>
            <p:cNvSpPr txBox="1">
              <a:spLocks noChangeArrowheads="1"/>
            </p:cNvSpPr>
            <p:nvPr/>
          </p:nvSpPr>
          <p:spPr bwMode="auto">
            <a:xfrm>
              <a:off x="415" y="3563"/>
              <a:ext cx="14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0</a:t>
              </a:r>
            </a:p>
          </p:txBody>
        </p:sp>
        <p:sp>
          <p:nvSpPr>
            <p:cNvPr id="19493" name="Text Box 40"/>
            <p:cNvSpPr txBox="1">
              <a:spLocks noChangeArrowheads="1"/>
            </p:cNvSpPr>
            <p:nvPr/>
          </p:nvSpPr>
          <p:spPr bwMode="auto">
            <a:xfrm>
              <a:off x="1605" y="3564"/>
              <a:ext cx="30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100</a:t>
              </a:r>
            </a:p>
          </p:txBody>
        </p:sp>
        <p:sp>
          <p:nvSpPr>
            <p:cNvPr id="19494" name="Text Box 41"/>
            <p:cNvSpPr txBox="1">
              <a:spLocks noChangeArrowheads="1"/>
            </p:cNvSpPr>
            <p:nvPr/>
          </p:nvSpPr>
          <p:spPr bwMode="auto">
            <a:xfrm>
              <a:off x="2575" y="3564"/>
              <a:ext cx="308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200</a:t>
              </a:r>
            </a:p>
          </p:txBody>
        </p:sp>
        <p:sp>
          <p:nvSpPr>
            <p:cNvPr id="19495" name="Text Box 42"/>
            <p:cNvSpPr txBox="1">
              <a:spLocks noChangeArrowheads="1"/>
            </p:cNvSpPr>
            <p:nvPr/>
          </p:nvSpPr>
          <p:spPr bwMode="auto">
            <a:xfrm>
              <a:off x="1228" y="3108"/>
              <a:ext cx="557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dilation</a:t>
              </a:r>
            </a:p>
          </p:txBody>
        </p:sp>
        <p:sp>
          <p:nvSpPr>
            <p:cNvPr id="19496" name="Text Box 43"/>
            <p:cNvSpPr txBox="1">
              <a:spLocks noChangeArrowheads="1"/>
            </p:cNvSpPr>
            <p:nvPr/>
          </p:nvSpPr>
          <p:spPr bwMode="auto">
            <a:xfrm>
              <a:off x="1807" y="3107"/>
              <a:ext cx="796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constriction</a:t>
              </a:r>
            </a:p>
          </p:txBody>
        </p:sp>
        <p:sp>
          <p:nvSpPr>
            <p:cNvPr id="19497" name="Line 44"/>
            <p:cNvSpPr>
              <a:spLocks noChangeShapeType="1"/>
            </p:cNvSpPr>
            <p:nvPr/>
          </p:nvSpPr>
          <p:spPr bwMode="auto">
            <a:xfrm flipH="1">
              <a:off x="991" y="3223"/>
              <a:ext cx="24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19498" name="Line 45"/>
            <p:cNvSpPr>
              <a:spLocks noChangeShapeType="1"/>
            </p:cNvSpPr>
            <p:nvPr/>
          </p:nvSpPr>
          <p:spPr bwMode="auto">
            <a:xfrm>
              <a:off x="2575" y="3223"/>
              <a:ext cx="24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</p:grpSp>
      <p:sp>
        <p:nvSpPr>
          <p:cNvPr id="19460" name="Text Box 54"/>
          <p:cNvSpPr txBox="1">
            <a:spLocks noChangeArrowheads="1"/>
          </p:cNvSpPr>
          <p:nvPr/>
        </p:nvSpPr>
        <p:spPr bwMode="auto">
          <a:xfrm>
            <a:off x="4953000" y="4495800"/>
            <a:ext cx="2819400" cy="8842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 u="sng">
                <a:solidFill>
                  <a:schemeClr val="tx2"/>
                </a:solidFill>
              </a:rPr>
              <a:t>Autoregulation:</a:t>
            </a:r>
            <a:r>
              <a:rPr lang="en-US" sz="1700">
                <a:solidFill>
                  <a:schemeClr val="tx2"/>
                </a:solidFill>
              </a:rPr>
              <a:t> constancy of blood flow when arterial pressure changes.</a:t>
            </a:r>
          </a:p>
        </p:txBody>
      </p:sp>
      <p:grpSp>
        <p:nvGrpSpPr>
          <p:cNvPr id="19461" name="Group 61"/>
          <p:cNvGrpSpPr>
            <a:grpSpLocks/>
          </p:cNvGrpSpPr>
          <p:nvPr/>
        </p:nvGrpSpPr>
        <p:grpSpPr bwMode="auto">
          <a:xfrm>
            <a:off x="5235575" y="609600"/>
            <a:ext cx="3503613" cy="2400300"/>
            <a:chOff x="3298" y="384"/>
            <a:chExt cx="2207" cy="1512"/>
          </a:xfrm>
        </p:grpSpPr>
        <p:sp>
          <p:nvSpPr>
            <p:cNvPr id="19476" name="Text Box 21"/>
            <p:cNvSpPr txBox="1">
              <a:spLocks noChangeArrowheads="1"/>
            </p:cNvSpPr>
            <p:nvPr/>
          </p:nvSpPr>
          <p:spPr bwMode="auto">
            <a:xfrm rot="16200000" flipH="1">
              <a:off x="3233" y="998"/>
              <a:ext cx="372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Flow</a:t>
              </a:r>
            </a:p>
          </p:txBody>
        </p:sp>
        <p:sp>
          <p:nvSpPr>
            <p:cNvPr id="19477" name="Rectangle 16"/>
            <p:cNvSpPr>
              <a:spLocks noChangeArrowheads="1"/>
            </p:cNvSpPr>
            <p:nvPr/>
          </p:nvSpPr>
          <p:spPr bwMode="auto">
            <a:xfrm>
              <a:off x="3585" y="384"/>
              <a:ext cx="1920" cy="124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8" name="Oval 18"/>
            <p:cNvSpPr>
              <a:spLocks noChangeArrowheads="1"/>
            </p:cNvSpPr>
            <p:nvPr/>
          </p:nvSpPr>
          <p:spPr bwMode="auto">
            <a:xfrm rot="-6294346">
              <a:off x="3938" y="1344"/>
              <a:ext cx="144" cy="14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79" name="Oval 19"/>
            <p:cNvSpPr>
              <a:spLocks noChangeArrowheads="1"/>
            </p:cNvSpPr>
            <p:nvPr/>
          </p:nvSpPr>
          <p:spPr bwMode="auto">
            <a:xfrm rot="-6294346">
              <a:off x="4339" y="1112"/>
              <a:ext cx="227" cy="23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0" name="Oval 20"/>
            <p:cNvSpPr>
              <a:spLocks noChangeArrowheads="1"/>
            </p:cNvSpPr>
            <p:nvPr/>
          </p:nvSpPr>
          <p:spPr bwMode="auto">
            <a:xfrm rot="-6294346">
              <a:off x="4749" y="721"/>
              <a:ext cx="293" cy="29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9481" name="Text Box 22"/>
            <p:cNvSpPr txBox="1">
              <a:spLocks noChangeArrowheads="1"/>
            </p:cNvSpPr>
            <p:nvPr/>
          </p:nvSpPr>
          <p:spPr bwMode="auto">
            <a:xfrm>
              <a:off x="4228" y="1655"/>
              <a:ext cx="644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Pressure</a:t>
              </a:r>
            </a:p>
          </p:txBody>
        </p:sp>
        <p:sp>
          <p:nvSpPr>
            <p:cNvPr id="19482" name="Text Box 23"/>
            <p:cNvSpPr txBox="1">
              <a:spLocks noChangeArrowheads="1"/>
            </p:cNvSpPr>
            <p:nvPr/>
          </p:nvSpPr>
          <p:spPr bwMode="auto">
            <a:xfrm>
              <a:off x="3650" y="407"/>
              <a:ext cx="1140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b="1"/>
                <a:t>Passive system</a:t>
              </a:r>
            </a:p>
          </p:txBody>
        </p:sp>
        <p:sp>
          <p:nvSpPr>
            <p:cNvPr id="19483" name="Freeform 26"/>
            <p:cNvSpPr>
              <a:spLocks/>
            </p:cNvSpPr>
            <p:nvPr/>
          </p:nvSpPr>
          <p:spPr bwMode="auto">
            <a:xfrm>
              <a:off x="3585" y="768"/>
              <a:ext cx="1584" cy="864"/>
            </a:xfrm>
            <a:custGeom>
              <a:avLst/>
              <a:gdLst>
                <a:gd name="T0" fmla="*/ 0 w 1104"/>
                <a:gd name="T1" fmla="*/ 707 h 1056"/>
                <a:gd name="T2" fmla="*/ 593 w 1104"/>
                <a:gd name="T3" fmla="*/ 675 h 1056"/>
                <a:gd name="T4" fmla="*/ 1088 w 1104"/>
                <a:gd name="T5" fmla="*/ 610 h 1056"/>
                <a:gd name="T6" fmla="*/ 1581 w 1104"/>
                <a:gd name="T7" fmla="*/ 514 h 1056"/>
                <a:gd name="T8" fmla="*/ 1976 w 1104"/>
                <a:gd name="T9" fmla="*/ 353 h 1056"/>
                <a:gd name="T10" fmla="*/ 2174 w 1104"/>
                <a:gd name="T11" fmla="*/ 193 h 1056"/>
                <a:gd name="T12" fmla="*/ 2273 w 1104"/>
                <a:gd name="T13" fmla="*/ 0 h 1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04"/>
                <a:gd name="T22" fmla="*/ 0 h 1056"/>
                <a:gd name="T23" fmla="*/ 1104 w 1104"/>
                <a:gd name="T24" fmla="*/ 1056 h 1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04" h="1056">
                  <a:moveTo>
                    <a:pt x="0" y="1056"/>
                  </a:moveTo>
                  <a:cubicBezTo>
                    <a:pt x="100" y="1044"/>
                    <a:pt x="200" y="1032"/>
                    <a:pt x="288" y="1008"/>
                  </a:cubicBezTo>
                  <a:cubicBezTo>
                    <a:pt x="376" y="984"/>
                    <a:pt x="448" y="952"/>
                    <a:pt x="528" y="912"/>
                  </a:cubicBezTo>
                  <a:cubicBezTo>
                    <a:pt x="608" y="872"/>
                    <a:pt x="696" y="832"/>
                    <a:pt x="768" y="768"/>
                  </a:cubicBezTo>
                  <a:cubicBezTo>
                    <a:pt x="840" y="704"/>
                    <a:pt x="912" y="608"/>
                    <a:pt x="960" y="528"/>
                  </a:cubicBezTo>
                  <a:cubicBezTo>
                    <a:pt x="1008" y="448"/>
                    <a:pt x="1032" y="376"/>
                    <a:pt x="1056" y="288"/>
                  </a:cubicBezTo>
                  <a:cubicBezTo>
                    <a:pt x="1080" y="200"/>
                    <a:pt x="1096" y="48"/>
                    <a:pt x="1104" y="0"/>
                  </a:cubicBezTo>
                </a:path>
              </a:pathLst>
            </a:cu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</p:grpSp>
      <p:sp>
        <p:nvSpPr>
          <p:cNvPr id="19462" name="Text Box 55"/>
          <p:cNvSpPr txBox="1">
            <a:spLocks noChangeArrowheads="1"/>
          </p:cNvSpPr>
          <p:nvPr/>
        </p:nvSpPr>
        <p:spPr bwMode="auto">
          <a:xfrm>
            <a:off x="5715000" y="3124200"/>
            <a:ext cx="3024188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olidFill>
                  <a:schemeClr val="tx2"/>
                </a:solidFill>
              </a:rPr>
              <a:t>Large veins exhibit a passive pressure flow relationship.</a:t>
            </a:r>
          </a:p>
        </p:txBody>
      </p:sp>
      <p:grpSp>
        <p:nvGrpSpPr>
          <p:cNvPr id="19463" name="Group 59"/>
          <p:cNvGrpSpPr>
            <a:grpSpLocks/>
          </p:cNvGrpSpPr>
          <p:nvPr/>
        </p:nvGrpSpPr>
        <p:grpSpPr bwMode="auto">
          <a:xfrm>
            <a:off x="382588" y="609600"/>
            <a:ext cx="4265612" cy="2400300"/>
            <a:chOff x="241" y="384"/>
            <a:chExt cx="2687" cy="1512"/>
          </a:xfrm>
        </p:grpSpPr>
        <p:grpSp>
          <p:nvGrpSpPr>
            <p:cNvPr id="19464" name="Group 52"/>
            <p:cNvGrpSpPr>
              <a:grpSpLocks/>
            </p:cNvGrpSpPr>
            <p:nvPr/>
          </p:nvGrpSpPr>
          <p:grpSpPr bwMode="auto">
            <a:xfrm>
              <a:off x="241" y="384"/>
              <a:ext cx="2190" cy="1512"/>
              <a:chOff x="433" y="432"/>
              <a:chExt cx="2190" cy="1512"/>
            </a:xfrm>
          </p:grpSpPr>
          <p:sp>
            <p:nvSpPr>
              <p:cNvPr id="19466" name="Text Box 10"/>
              <p:cNvSpPr txBox="1">
                <a:spLocks noChangeArrowheads="1"/>
              </p:cNvSpPr>
              <p:nvPr/>
            </p:nvSpPr>
            <p:spPr bwMode="auto">
              <a:xfrm rot="16200000" flipH="1">
                <a:off x="368" y="950"/>
                <a:ext cx="372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/>
                  <a:t>Flow</a:t>
                </a:r>
              </a:p>
            </p:txBody>
          </p:sp>
          <p:grpSp>
            <p:nvGrpSpPr>
              <p:cNvPr id="19467" name="Group 50"/>
              <p:cNvGrpSpPr>
                <a:grpSpLocks/>
              </p:cNvGrpSpPr>
              <p:nvPr/>
            </p:nvGrpSpPr>
            <p:grpSpPr bwMode="auto">
              <a:xfrm>
                <a:off x="703" y="432"/>
                <a:ext cx="1920" cy="1512"/>
                <a:chOff x="703" y="432"/>
                <a:chExt cx="1920" cy="1512"/>
              </a:xfrm>
            </p:grpSpPr>
            <p:grpSp>
              <p:nvGrpSpPr>
                <p:cNvPr id="19468" name="Group 6"/>
                <p:cNvGrpSpPr>
                  <a:grpSpLocks/>
                </p:cNvGrpSpPr>
                <p:nvPr/>
              </p:nvGrpSpPr>
              <p:grpSpPr bwMode="auto">
                <a:xfrm>
                  <a:off x="703" y="432"/>
                  <a:ext cx="1920" cy="1248"/>
                  <a:chOff x="528" y="816"/>
                  <a:chExt cx="1920" cy="1248"/>
                </a:xfrm>
              </p:grpSpPr>
              <p:sp>
                <p:nvSpPr>
                  <p:cNvPr id="19474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528" y="816"/>
                    <a:ext cx="1920" cy="1248"/>
                  </a:xfrm>
                  <a:prstGeom prst="rect">
                    <a:avLst/>
                  </a:prstGeom>
                  <a:solidFill>
                    <a:schemeClr val="bg1"/>
                  </a:solidFill>
                  <a:ln w="158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75" name="Line 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" y="1200"/>
                    <a:ext cx="1584" cy="864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45720" rIns="45720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469" name="Oval 7"/>
                <p:cNvSpPr>
                  <a:spLocks noChangeArrowheads="1"/>
                </p:cNvSpPr>
                <p:nvPr/>
              </p:nvSpPr>
              <p:spPr bwMode="auto">
                <a:xfrm rot="-6294346">
                  <a:off x="943" y="1296"/>
                  <a:ext cx="144" cy="144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0" name="Oval 8"/>
                <p:cNvSpPr>
                  <a:spLocks noChangeArrowheads="1"/>
                </p:cNvSpPr>
                <p:nvPr/>
              </p:nvSpPr>
              <p:spPr bwMode="auto">
                <a:xfrm rot="-6294346">
                  <a:off x="1375" y="1056"/>
                  <a:ext cx="144" cy="144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1" name="Oval 9"/>
                <p:cNvSpPr>
                  <a:spLocks noChangeArrowheads="1"/>
                </p:cNvSpPr>
                <p:nvPr/>
              </p:nvSpPr>
              <p:spPr bwMode="auto">
                <a:xfrm rot="-6294346">
                  <a:off x="1807" y="816"/>
                  <a:ext cx="144" cy="144"/>
                </a:xfrm>
                <a:prstGeom prst="ellipse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7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346" y="1703"/>
                  <a:ext cx="644" cy="241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45720" rIns="4572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l" eaLnBrk="1" hangingPunct="1"/>
                  <a:r>
                    <a:rPr lang="en-US"/>
                    <a:t>Pressure</a:t>
                  </a:r>
                </a:p>
              </p:txBody>
            </p:sp>
            <p:sp>
              <p:nvSpPr>
                <p:cNvPr id="19473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866" y="455"/>
                  <a:ext cx="964" cy="241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45720" rIns="4572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l" eaLnBrk="1" hangingPunct="1"/>
                  <a:r>
                    <a:rPr lang="en-US" b="1"/>
                    <a:t>Rigid system</a:t>
                  </a:r>
                </a:p>
              </p:txBody>
            </p:sp>
          </p:grpSp>
        </p:grpSp>
        <p:sp>
          <p:nvSpPr>
            <p:cNvPr id="19465" name="Text Box 56"/>
            <p:cNvSpPr txBox="1">
              <a:spLocks noChangeArrowheads="1"/>
            </p:cNvSpPr>
            <p:nvPr/>
          </p:nvSpPr>
          <p:spPr bwMode="auto">
            <a:xfrm>
              <a:off x="1776" y="1152"/>
              <a:ext cx="115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olidFill>
                    <a:schemeClr val="tx2"/>
                  </a:solidFill>
                </a:rPr>
                <a:t>Doesn</a:t>
              </a:r>
              <a:r>
                <a:rPr lang="ja-JP" altLang="en-US" sz="1700">
                  <a:solidFill>
                    <a:schemeClr val="tx2"/>
                  </a:solidFill>
                </a:rPr>
                <a:t>’</a:t>
              </a:r>
              <a:r>
                <a:rPr lang="en-US" sz="1700">
                  <a:solidFill>
                    <a:schemeClr val="tx2"/>
                  </a:solidFill>
                </a:rPr>
                <a:t>t occur in the circulation.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4267200" cy="381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Myogenic mechanism of autoregulation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657600" y="2525713"/>
            <a:ext cx="5257800" cy="290195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en-US" sz="1700"/>
              <a:t>An example of autoregulation in vivo: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en-US" sz="1700"/>
              <a:t>Standing up increases arterial pressure in the legs as a function of distance below the heart.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en-US" sz="1700"/>
              <a:t>Myogenic autoregulation constricts arterioles below the heart.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en-US" sz="1700"/>
              <a:t>Constriction maintains flow relatively constant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en-US" sz="1700"/>
              <a:t>Also, this myogenic response prevents an increase in capillary  pressure &amp; prevents pedal edema.</a:t>
            </a:r>
          </a:p>
        </p:txBody>
      </p:sp>
      <p:sp>
        <p:nvSpPr>
          <p:cNvPr id="20484" name="Text Box 10"/>
          <p:cNvSpPr txBox="1">
            <a:spLocks noChangeArrowheads="1"/>
          </p:cNvSpPr>
          <p:nvPr/>
        </p:nvSpPr>
        <p:spPr bwMode="auto">
          <a:xfrm>
            <a:off x="4343400" y="5775325"/>
            <a:ext cx="38862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Myogenic autoregulation is especially effective in the kidney.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50950" y="609600"/>
            <a:ext cx="12319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</a:t>
            </a:r>
            <a:r>
              <a:rPr lang="en-US" sz="1700">
                <a:solidFill>
                  <a:schemeClr val="tx2"/>
                </a:solidFill>
              </a:rPr>
              <a:t> pressure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835025" y="1320800"/>
            <a:ext cx="206375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Stretches arterioles</a:t>
            </a:r>
            <a:endParaRPr lang="en-US" sz="1700">
              <a:solidFill>
                <a:schemeClr val="tx2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219200" y="5397500"/>
            <a:ext cx="1293813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constriction</a:t>
            </a:r>
            <a:endParaRPr lang="en-US" sz="1700">
              <a:solidFill>
                <a:schemeClr val="tx2"/>
              </a:solidFill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111250" y="6110288"/>
            <a:ext cx="1463675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constant flow</a:t>
            </a:r>
            <a:endParaRPr lang="en-US" sz="1700">
              <a:solidFill>
                <a:schemeClr val="tx2"/>
              </a:solidFill>
            </a:endParaRPr>
          </a:p>
        </p:txBody>
      </p:sp>
      <p:cxnSp>
        <p:nvCxnSpPr>
          <p:cNvPr id="20489" name="AutoShape 11"/>
          <p:cNvCxnSpPr>
            <a:cxnSpLocks noChangeShapeType="1"/>
            <a:stCxn id="20485" idx="2"/>
            <a:endCxn id="20486" idx="0"/>
          </p:cNvCxnSpPr>
          <p:nvPr/>
        </p:nvCxnSpPr>
        <p:spPr bwMode="auto">
          <a:xfrm>
            <a:off x="1866900" y="984250"/>
            <a:ext cx="0" cy="32861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0" name="AutoShape 12"/>
          <p:cNvCxnSpPr>
            <a:cxnSpLocks noChangeShapeType="1"/>
            <a:stCxn id="20486" idx="2"/>
            <a:endCxn id="20496" idx="0"/>
          </p:cNvCxnSpPr>
          <p:nvPr/>
        </p:nvCxnSpPr>
        <p:spPr bwMode="auto">
          <a:xfrm>
            <a:off x="1866900" y="1695450"/>
            <a:ext cx="0" cy="32861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1" name="AutoShape 14"/>
          <p:cNvCxnSpPr>
            <a:cxnSpLocks noChangeShapeType="1"/>
            <a:stCxn id="20487" idx="2"/>
            <a:endCxn id="20488" idx="0"/>
          </p:cNvCxnSpPr>
          <p:nvPr/>
        </p:nvCxnSpPr>
        <p:spPr bwMode="auto">
          <a:xfrm flipH="1">
            <a:off x="1843088" y="5772150"/>
            <a:ext cx="23812" cy="3302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92" name="Text Box 15"/>
          <p:cNvSpPr txBox="1">
            <a:spLocks noChangeArrowheads="1"/>
          </p:cNvSpPr>
          <p:nvPr/>
        </p:nvSpPr>
        <p:spPr bwMode="auto">
          <a:xfrm>
            <a:off x="804863" y="4427538"/>
            <a:ext cx="2122487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voltage gated Ca</a:t>
            </a:r>
            <a:r>
              <a:rPr lang="en-US" sz="1700" baseline="30000">
                <a:sym typeface="Symbol" charset="0"/>
              </a:rPr>
              <a:t>++</a:t>
            </a:r>
            <a:r>
              <a:rPr lang="en-US" sz="1700">
                <a:sym typeface="Symbol" charset="0"/>
              </a:rPr>
              <a:t> channels open</a:t>
            </a:r>
            <a:endParaRPr lang="en-US" sz="1700">
              <a:solidFill>
                <a:schemeClr val="tx2"/>
              </a:solidFill>
            </a:endParaRPr>
          </a:p>
        </p:txBody>
      </p:sp>
      <p:sp>
        <p:nvSpPr>
          <p:cNvPr id="20493" name="Text Box 16"/>
          <p:cNvSpPr txBox="1">
            <a:spLocks noChangeArrowheads="1"/>
          </p:cNvSpPr>
          <p:nvPr/>
        </p:nvSpPr>
        <p:spPr bwMode="auto">
          <a:xfrm>
            <a:off x="1020763" y="3714750"/>
            <a:ext cx="1690687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cell depolarizes</a:t>
            </a:r>
            <a:endParaRPr lang="en-US" sz="1700">
              <a:solidFill>
                <a:schemeClr val="tx2"/>
              </a:solidFill>
            </a:endParaRPr>
          </a:p>
        </p:txBody>
      </p:sp>
      <p:cxnSp>
        <p:nvCxnSpPr>
          <p:cNvPr id="20494" name="AutoShape 17"/>
          <p:cNvCxnSpPr>
            <a:cxnSpLocks noChangeShapeType="1"/>
            <a:stCxn id="20493" idx="2"/>
            <a:endCxn id="20492" idx="0"/>
          </p:cNvCxnSpPr>
          <p:nvPr/>
        </p:nvCxnSpPr>
        <p:spPr bwMode="auto">
          <a:xfrm>
            <a:off x="1866900" y="4089400"/>
            <a:ext cx="0" cy="3302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5" name="AutoShape 18"/>
          <p:cNvCxnSpPr>
            <a:cxnSpLocks noChangeShapeType="1"/>
            <a:stCxn id="20492" idx="2"/>
            <a:endCxn id="20487" idx="0"/>
          </p:cNvCxnSpPr>
          <p:nvPr/>
        </p:nvCxnSpPr>
        <p:spPr bwMode="auto">
          <a:xfrm>
            <a:off x="1866900" y="5060950"/>
            <a:ext cx="0" cy="32861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96" name="Text Box 22"/>
          <p:cNvSpPr txBox="1">
            <a:spLocks noChangeArrowheads="1"/>
          </p:cNvSpPr>
          <p:nvPr/>
        </p:nvSpPr>
        <p:spPr bwMode="auto">
          <a:xfrm>
            <a:off x="457200" y="2032000"/>
            <a:ext cx="28194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Activates nonspecific cation channel in VSM cell</a:t>
            </a:r>
            <a:endParaRPr lang="en-US" sz="1700">
              <a:solidFill>
                <a:schemeClr val="tx2"/>
              </a:solidFill>
            </a:endParaRPr>
          </a:p>
        </p:txBody>
      </p:sp>
      <p:cxnSp>
        <p:nvCxnSpPr>
          <p:cNvPr id="20497" name="AutoShape 23"/>
          <p:cNvCxnSpPr>
            <a:cxnSpLocks noChangeShapeType="1"/>
            <a:stCxn id="20496" idx="2"/>
            <a:endCxn id="20498" idx="0"/>
          </p:cNvCxnSpPr>
          <p:nvPr/>
        </p:nvCxnSpPr>
        <p:spPr bwMode="auto">
          <a:xfrm>
            <a:off x="1866900" y="2665413"/>
            <a:ext cx="0" cy="3302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98" name="Text Box 25"/>
          <p:cNvSpPr txBox="1">
            <a:spLocks noChangeArrowheads="1"/>
          </p:cNvSpPr>
          <p:nvPr/>
        </p:nvSpPr>
        <p:spPr bwMode="auto">
          <a:xfrm>
            <a:off x="990600" y="3003550"/>
            <a:ext cx="17526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Na</a:t>
            </a:r>
            <a:r>
              <a:rPr lang="en-US" sz="1700" baseline="30000">
                <a:sym typeface="Symbol" charset="0"/>
              </a:rPr>
              <a:t>+</a:t>
            </a:r>
            <a:r>
              <a:rPr lang="en-US" sz="1700">
                <a:sym typeface="Symbol" charset="0"/>
              </a:rPr>
              <a:t> enters cell</a:t>
            </a:r>
            <a:endParaRPr lang="en-US" sz="1700">
              <a:solidFill>
                <a:schemeClr val="tx2"/>
              </a:solidFill>
            </a:endParaRPr>
          </a:p>
        </p:txBody>
      </p:sp>
      <p:cxnSp>
        <p:nvCxnSpPr>
          <p:cNvPr id="20499" name="AutoShape 26"/>
          <p:cNvCxnSpPr>
            <a:cxnSpLocks noChangeShapeType="1"/>
            <a:stCxn id="20498" idx="2"/>
            <a:endCxn id="20493" idx="0"/>
          </p:cNvCxnSpPr>
          <p:nvPr/>
        </p:nvCxnSpPr>
        <p:spPr bwMode="auto">
          <a:xfrm>
            <a:off x="1866900" y="3378200"/>
            <a:ext cx="0" cy="328613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500" name="Text Box 27"/>
          <p:cNvSpPr txBox="1">
            <a:spLocks noChangeArrowheads="1"/>
          </p:cNvSpPr>
          <p:nvPr/>
        </p:nvSpPr>
        <p:spPr bwMode="auto">
          <a:xfrm>
            <a:off x="4381500" y="1552575"/>
            <a:ext cx="38100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 u="sng">
                <a:solidFill>
                  <a:schemeClr val="tx2"/>
                </a:solidFill>
              </a:rPr>
              <a:t>Autoregulation:</a:t>
            </a:r>
            <a:r>
              <a:rPr lang="en-US" sz="1700">
                <a:solidFill>
                  <a:schemeClr val="tx2"/>
                </a:solidFill>
              </a:rPr>
              <a:t> constancy of blood flow when arterial pressure changes.</a:t>
            </a:r>
          </a:p>
        </p:txBody>
      </p:sp>
      <p:sp>
        <p:nvSpPr>
          <p:cNvPr id="20501" name="Text Box 28"/>
          <p:cNvSpPr txBox="1">
            <a:spLocks noChangeArrowheads="1"/>
          </p:cNvSpPr>
          <p:nvPr/>
        </p:nvSpPr>
        <p:spPr bwMode="auto">
          <a:xfrm>
            <a:off x="4495800" y="838200"/>
            <a:ext cx="35814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700">
                <a:solidFill>
                  <a:schemeClr val="tx2"/>
                </a:solidFill>
                <a:sym typeface="Symbol" charset="0"/>
              </a:rPr>
              <a:t>  </a:t>
            </a:r>
            <a:r>
              <a:rPr lang="en-US" sz="1700">
                <a:solidFill>
                  <a:schemeClr val="tx2"/>
                </a:solidFill>
              </a:rPr>
              <a:t>Pressure has the opposite effect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0300" y="150813"/>
            <a:ext cx="4343400" cy="382587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>
                <a:latin typeface="Arial" charset="0"/>
                <a:ea typeface="ＭＳ Ｐゴシック" charset="0"/>
              </a:rPr>
              <a:t>Metabolic mechanism of autoregulation</a:t>
            </a:r>
          </a:p>
        </p:txBody>
      </p:sp>
      <p:sp>
        <p:nvSpPr>
          <p:cNvPr id="21507" name="Text Box 25"/>
          <p:cNvSpPr txBox="1">
            <a:spLocks noChangeArrowheads="1"/>
          </p:cNvSpPr>
          <p:nvPr/>
        </p:nvSpPr>
        <p:spPr bwMode="auto">
          <a:xfrm>
            <a:off x="5562600" y="898525"/>
            <a:ext cx="33528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Decreased blood pressure and flow have opposite effects.</a:t>
            </a:r>
          </a:p>
        </p:txBody>
      </p:sp>
      <p:sp>
        <p:nvSpPr>
          <p:cNvPr id="21508" name="Text Box 27"/>
          <p:cNvSpPr txBox="1">
            <a:spLocks noChangeArrowheads="1"/>
          </p:cNvSpPr>
          <p:nvPr/>
        </p:nvSpPr>
        <p:spPr bwMode="auto">
          <a:xfrm>
            <a:off x="3281363" y="1066800"/>
            <a:ext cx="18796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</a:t>
            </a:r>
            <a:r>
              <a:rPr lang="en-US" sz="1700"/>
              <a:t> Blood pressure</a:t>
            </a:r>
          </a:p>
        </p:txBody>
      </p:sp>
      <p:sp>
        <p:nvSpPr>
          <p:cNvPr id="21509" name="Text Box 28"/>
          <p:cNvSpPr txBox="1">
            <a:spLocks noChangeArrowheads="1"/>
          </p:cNvSpPr>
          <p:nvPr/>
        </p:nvSpPr>
        <p:spPr bwMode="auto">
          <a:xfrm>
            <a:off x="3481388" y="1952625"/>
            <a:ext cx="147955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</a:t>
            </a:r>
            <a:r>
              <a:rPr lang="en-US" sz="1700"/>
              <a:t> Blood flow</a:t>
            </a:r>
          </a:p>
        </p:txBody>
      </p:sp>
      <p:sp>
        <p:nvSpPr>
          <p:cNvPr id="21510" name="Text Box 29"/>
          <p:cNvSpPr txBox="1">
            <a:spLocks noChangeArrowheads="1"/>
          </p:cNvSpPr>
          <p:nvPr/>
        </p:nvSpPr>
        <p:spPr bwMode="auto">
          <a:xfrm>
            <a:off x="1600200" y="2921000"/>
            <a:ext cx="153035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</a:t>
            </a:r>
            <a:r>
              <a:rPr lang="en-US" sz="1700"/>
              <a:t> Tissue PO</a:t>
            </a:r>
            <a:r>
              <a:rPr lang="en-US" sz="1700" baseline="-25000"/>
              <a:t>2</a:t>
            </a:r>
          </a:p>
        </p:txBody>
      </p:sp>
      <p:sp>
        <p:nvSpPr>
          <p:cNvPr id="21511" name="Text Box 30"/>
          <p:cNvSpPr txBox="1">
            <a:spLocks noChangeArrowheads="1"/>
          </p:cNvSpPr>
          <p:nvPr/>
        </p:nvSpPr>
        <p:spPr bwMode="auto">
          <a:xfrm>
            <a:off x="4427538" y="2924175"/>
            <a:ext cx="3275012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>
                <a:sym typeface="Symbol" charset="0"/>
              </a:rPr>
              <a:t></a:t>
            </a:r>
            <a:r>
              <a:rPr lang="en-US" sz="1700"/>
              <a:t> Tissue metabolic vasodilators</a:t>
            </a:r>
          </a:p>
        </p:txBody>
      </p:sp>
      <p:sp>
        <p:nvSpPr>
          <p:cNvPr id="21512" name="Text Box 31"/>
          <p:cNvSpPr txBox="1">
            <a:spLocks noChangeArrowheads="1"/>
          </p:cNvSpPr>
          <p:nvPr/>
        </p:nvSpPr>
        <p:spPr bwMode="auto">
          <a:xfrm>
            <a:off x="3327400" y="4005263"/>
            <a:ext cx="1787525" cy="36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Vasoconstriction</a:t>
            </a:r>
          </a:p>
        </p:txBody>
      </p:sp>
      <p:cxnSp>
        <p:nvCxnSpPr>
          <p:cNvPr id="21513" name="AutoShape 32"/>
          <p:cNvCxnSpPr>
            <a:cxnSpLocks noChangeShapeType="1"/>
            <a:stCxn id="21508" idx="2"/>
            <a:endCxn id="21509" idx="0"/>
          </p:cNvCxnSpPr>
          <p:nvPr/>
        </p:nvCxnSpPr>
        <p:spPr bwMode="auto">
          <a:xfrm>
            <a:off x="4221163" y="1441450"/>
            <a:ext cx="0" cy="503238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4" name="AutoShape 33"/>
          <p:cNvCxnSpPr>
            <a:cxnSpLocks noChangeShapeType="1"/>
            <a:stCxn id="21509" idx="2"/>
            <a:endCxn id="21510" idx="0"/>
          </p:cNvCxnSpPr>
          <p:nvPr/>
        </p:nvCxnSpPr>
        <p:spPr bwMode="auto">
          <a:xfrm rot="5400000">
            <a:off x="3000375" y="1692275"/>
            <a:ext cx="585788" cy="1855788"/>
          </a:xfrm>
          <a:prstGeom prst="bentConnector3">
            <a:avLst>
              <a:gd name="adj1" fmla="val 49866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5" name="AutoShape 34"/>
          <p:cNvCxnSpPr>
            <a:cxnSpLocks noChangeShapeType="1"/>
            <a:stCxn id="21509" idx="2"/>
            <a:endCxn id="21511" idx="0"/>
          </p:cNvCxnSpPr>
          <p:nvPr/>
        </p:nvCxnSpPr>
        <p:spPr bwMode="auto">
          <a:xfrm rot="16200000" flipH="1">
            <a:off x="4849019" y="1699419"/>
            <a:ext cx="588963" cy="1844675"/>
          </a:xfrm>
          <a:prstGeom prst="bentConnector3">
            <a:avLst>
              <a:gd name="adj1" fmla="val 49866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6" name="AutoShape 35"/>
          <p:cNvCxnSpPr>
            <a:cxnSpLocks noChangeShapeType="1"/>
            <a:stCxn id="21510" idx="2"/>
            <a:endCxn id="21512" idx="0"/>
          </p:cNvCxnSpPr>
          <p:nvPr/>
        </p:nvCxnSpPr>
        <p:spPr bwMode="auto">
          <a:xfrm rot="16200000" flipH="1">
            <a:off x="2942431" y="2718594"/>
            <a:ext cx="701675" cy="1855788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7" name="AutoShape 36"/>
          <p:cNvCxnSpPr>
            <a:cxnSpLocks noChangeShapeType="1"/>
            <a:stCxn id="21512" idx="1"/>
            <a:endCxn id="21509" idx="1"/>
          </p:cNvCxnSpPr>
          <p:nvPr/>
        </p:nvCxnSpPr>
        <p:spPr bwMode="auto">
          <a:xfrm rot="10800000" flipH="1">
            <a:off x="3319463" y="2136775"/>
            <a:ext cx="153987" cy="2052638"/>
          </a:xfrm>
          <a:prstGeom prst="bentConnector3">
            <a:avLst>
              <a:gd name="adj1" fmla="val -1355671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518" name="Text Box 37"/>
          <p:cNvSpPr txBox="1">
            <a:spLocks noChangeArrowheads="1"/>
          </p:cNvSpPr>
          <p:nvPr/>
        </p:nvSpPr>
        <p:spPr bwMode="auto">
          <a:xfrm>
            <a:off x="2667000" y="1981200"/>
            <a:ext cx="304800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700">
                <a:sym typeface="Symbol" charset="0"/>
              </a:rPr>
              <a:t></a:t>
            </a:r>
          </a:p>
        </p:txBody>
      </p:sp>
      <p:sp>
        <p:nvSpPr>
          <p:cNvPr id="21519" name="Text Box 38"/>
          <p:cNvSpPr txBox="1">
            <a:spLocks noChangeArrowheads="1"/>
          </p:cNvSpPr>
          <p:nvPr/>
        </p:nvSpPr>
        <p:spPr bwMode="auto">
          <a:xfrm>
            <a:off x="1752600" y="4648200"/>
            <a:ext cx="5486400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Metabolic vasodilators include: low O</a:t>
            </a:r>
            <a:r>
              <a:rPr lang="en-US" sz="1700" baseline="-25000"/>
              <a:t>2</a:t>
            </a:r>
            <a:r>
              <a:rPr lang="en-US" sz="1700"/>
              <a:t>, high CO</a:t>
            </a:r>
            <a:r>
              <a:rPr lang="en-US" sz="1700" baseline="-25000"/>
              <a:t>2</a:t>
            </a:r>
            <a:r>
              <a:rPr lang="en-US" sz="1700"/>
              <a:t>, [H</a:t>
            </a:r>
            <a:r>
              <a:rPr lang="en-US" sz="1700" baseline="30000"/>
              <a:t>+</a:t>
            </a:r>
            <a:r>
              <a:rPr lang="en-US" sz="1700"/>
              <a:t>], adenosine, PO</a:t>
            </a:r>
            <a:r>
              <a:rPr lang="en-US" sz="1700" baseline="-25000"/>
              <a:t>4</a:t>
            </a:r>
            <a:r>
              <a:rPr lang="en-US" sz="1700"/>
              <a:t>, interstitial osmolality.</a:t>
            </a:r>
          </a:p>
        </p:txBody>
      </p:sp>
      <p:cxnSp>
        <p:nvCxnSpPr>
          <p:cNvPr id="21520" name="AutoShape 39"/>
          <p:cNvCxnSpPr>
            <a:cxnSpLocks noChangeShapeType="1"/>
            <a:stCxn id="21511" idx="2"/>
            <a:endCxn id="21512" idx="0"/>
          </p:cNvCxnSpPr>
          <p:nvPr/>
        </p:nvCxnSpPr>
        <p:spPr bwMode="auto">
          <a:xfrm rot="5400000">
            <a:off x="4794251" y="2725737"/>
            <a:ext cx="698500" cy="1844675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000000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521" name="Text Box 41"/>
          <p:cNvSpPr txBox="1">
            <a:spLocks noChangeArrowheads="1"/>
          </p:cNvSpPr>
          <p:nvPr/>
        </p:nvSpPr>
        <p:spPr bwMode="auto">
          <a:xfrm>
            <a:off x="1143000" y="5486400"/>
            <a:ext cx="7010400" cy="7540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</a:rPr>
              <a:t>Autoregulation is a response to changes in blood pressure.</a:t>
            </a:r>
          </a:p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</a:rPr>
              <a:t>Metabolic control is a response to changes in tissue metabolism</a:t>
            </a:r>
            <a:r>
              <a:rPr lang="en-US" sz="1700" u="sng">
                <a:solidFill>
                  <a:schemeClr val="tx2"/>
                </a:solidFill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3"/>
          <p:cNvSpPr>
            <a:spLocks/>
          </p:cNvSpPr>
          <p:nvPr/>
        </p:nvSpPr>
        <p:spPr bwMode="auto">
          <a:xfrm>
            <a:off x="6053138" y="2476500"/>
            <a:ext cx="1800225" cy="882650"/>
          </a:xfrm>
          <a:custGeom>
            <a:avLst/>
            <a:gdLst>
              <a:gd name="T0" fmla="*/ 564514955 w 1134"/>
              <a:gd name="T1" fmla="*/ 0 h 556"/>
              <a:gd name="T2" fmla="*/ 435986248 w 1134"/>
              <a:gd name="T3" fmla="*/ 32761236 h 556"/>
              <a:gd name="T4" fmla="*/ 299897770 w 1134"/>
              <a:gd name="T5" fmla="*/ 85685300 h 556"/>
              <a:gd name="T6" fmla="*/ 236894685 w 1134"/>
              <a:gd name="T7" fmla="*/ 196572151 h 556"/>
              <a:gd name="T8" fmla="*/ 176410911 w 1134"/>
              <a:gd name="T9" fmla="*/ 315018698 h 556"/>
              <a:gd name="T10" fmla="*/ 90725611 w 1134"/>
              <a:gd name="T11" fmla="*/ 662801795 h 556"/>
              <a:gd name="T12" fmla="*/ 52922490 w 1134"/>
              <a:gd name="T13" fmla="*/ 992941523 h 556"/>
              <a:gd name="T14" fmla="*/ 15120937 w 1134"/>
              <a:gd name="T15" fmla="*/ 1285279520 h 556"/>
              <a:gd name="T16" fmla="*/ 32761236 w 1134"/>
              <a:gd name="T17" fmla="*/ 1348284192 h 556"/>
              <a:gd name="T18" fmla="*/ 612397110 w 1134"/>
              <a:gd name="T19" fmla="*/ 1358364813 h 556"/>
              <a:gd name="T20" fmla="*/ 1189513635 w 1134"/>
              <a:gd name="T21" fmla="*/ 1353324503 h 556"/>
              <a:gd name="T22" fmla="*/ 1517133806 w 1134"/>
              <a:gd name="T23" fmla="*/ 1358364813 h 556"/>
              <a:gd name="T24" fmla="*/ 2147483647 w 1134"/>
              <a:gd name="T25" fmla="*/ 1343243882 h 556"/>
              <a:gd name="T26" fmla="*/ 2147483647 w 1134"/>
              <a:gd name="T27" fmla="*/ 1358364813 h 556"/>
              <a:gd name="T28" fmla="*/ 2147483647 w 1134"/>
              <a:gd name="T29" fmla="*/ 1348284192 h 556"/>
              <a:gd name="T30" fmla="*/ 2147483647 w 1134"/>
              <a:gd name="T31" fmla="*/ 1355843864 h 556"/>
              <a:gd name="T32" fmla="*/ 2147483647 w 1134"/>
              <a:gd name="T33" fmla="*/ 1376005105 h 556"/>
              <a:gd name="T34" fmla="*/ 2147483647 w 1134"/>
              <a:gd name="T35" fmla="*/ 1325602002 h 556"/>
              <a:gd name="T36" fmla="*/ 1948079942 w 1134"/>
              <a:gd name="T37" fmla="*/ 1277718261 h 556"/>
              <a:gd name="T38" fmla="*/ 1728827237 w 1134"/>
              <a:gd name="T39" fmla="*/ 1169352383 h 556"/>
              <a:gd name="T40" fmla="*/ 1668343513 w 1134"/>
              <a:gd name="T41" fmla="*/ 1113908970 h 556"/>
              <a:gd name="T42" fmla="*/ 1615419064 w 1134"/>
              <a:gd name="T43" fmla="*/ 1045863988 h 556"/>
              <a:gd name="T44" fmla="*/ 1544854719 w 1134"/>
              <a:gd name="T45" fmla="*/ 957659351 h 556"/>
              <a:gd name="T46" fmla="*/ 1484370995 w 1134"/>
              <a:gd name="T47" fmla="*/ 856853146 h 556"/>
              <a:gd name="T48" fmla="*/ 1428929169 w 1134"/>
              <a:gd name="T49" fmla="*/ 788807965 h 556"/>
              <a:gd name="T50" fmla="*/ 1391126048 w 1134"/>
              <a:gd name="T51" fmla="*/ 695563018 h 556"/>
              <a:gd name="T52" fmla="*/ 1328122963 w 1134"/>
              <a:gd name="T53" fmla="*/ 630038984 h 556"/>
              <a:gd name="T54" fmla="*/ 1295360152 w 1134"/>
              <a:gd name="T55" fmla="*/ 561994002 h 556"/>
              <a:gd name="T56" fmla="*/ 1285279531 w 1134"/>
              <a:gd name="T57" fmla="*/ 541832761 h 556"/>
              <a:gd name="T58" fmla="*/ 1237395789 w 1134"/>
              <a:gd name="T59" fmla="*/ 498990917 h 556"/>
              <a:gd name="T60" fmla="*/ 1174392704 w 1134"/>
              <a:gd name="T61" fmla="*/ 435986244 h 556"/>
              <a:gd name="T62" fmla="*/ 1098788049 w 1134"/>
              <a:gd name="T63" fmla="*/ 340221837 h 556"/>
              <a:gd name="T64" fmla="*/ 962699670 w 1134"/>
              <a:gd name="T65" fmla="*/ 224293113 h 556"/>
              <a:gd name="T66" fmla="*/ 866933774 w 1134"/>
              <a:gd name="T67" fmla="*/ 128527168 h 556"/>
              <a:gd name="T68" fmla="*/ 682963042 w 1134"/>
              <a:gd name="T69" fmla="*/ 32761236 h 556"/>
              <a:gd name="T70" fmla="*/ 564514955 w 1134"/>
              <a:gd name="T71" fmla="*/ 0 h 55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556"/>
              <a:gd name="T110" fmla="*/ 1134 w 1134"/>
              <a:gd name="T111" fmla="*/ 556 h 55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556">
                <a:moveTo>
                  <a:pt x="224" y="0"/>
                </a:moveTo>
                <a:cubicBezTo>
                  <a:pt x="204" y="2"/>
                  <a:pt x="193" y="11"/>
                  <a:pt x="173" y="13"/>
                </a:cubicBezTo>
                <a:cubicBezTo>
                  <a:pt x="157" y="16"/>
                  <a:pt x="137" y="32"/>
                  <a:pt x="119" y="34"/>
                </a:cubicBezTo>
                <a:cubicBezTo>
                  <a:pt x="103" y="47"/>
                  <a:pt x="107" y="64"/>
                  <a:pt x="94" y="78"/>
                </a:cubicBezTo>
                <a:cubicBezTo>
                  <a:pt x="88" y="96"/>
                  <a:pt x="78" y="109"/>
                  <a:pt x="70" y="125"/>
                </a:cubicBezTo>
                <a:cubicBezTo>
                  <a:pt x="68" y="174"/>
                  <a:pt x="45" y="216"/>
                  <a:pt x="36" y="263"/>
                </a:cubicBezTo>
                <a:cubicBezTo>
                  <a:pt x="34" y="304"/>
                  <a:pt x="25" y="353"/>
                  <a:pt x="21" y="394"/>
                </a:cubicBezTo>
                <a:cubicBezTo>
                  <a:pt x="18" y="452"/>
                  <a:pt x="17" y="462"/>
                  <a:pt x="6" y="510"/>
                </a:cubicBezTo>
                <a:cubicBezTo>
                  <a:pt x="7" y="520"/>
                  <a:pt x="0" y="530"/>
                  <a:pt x="13" y="535"/>
                </a:cubicBezTo>
                <a:cubicBezTo>
                  <a:pt x="29" y="541"/>
                  <a:pt x="239" y="539"/>
                  <a:pt x="243" y="539"/>
                </a:cubicBezTo>
                <a:cubicBezTo>
                  <a:pt x="338" y="533"/>
                  <a:pt x="351" y="534"/>
                  <a:pt x="472" y="537"/>
                </a:cubicBezTo>
                <a:cubicBezTo>
                  <a:pt x="600" y="543"/>
                  <a:pt x="543" y="528"/>
                  <a:pt x="602" y="539"/>
                </a:cubicBezTo>
                <a:cubicBezTo>
                  <a:pt x="701" y="535"/>
                  <a:pt x="791" y="534"/>
                  <a:pt x="891" y="533"/>
                </a:cubicBezTo>
                <a:cubicBezTo>
                  <a:pt x="950" y="535"/>
                  <a:pt x="954" y="533"/>
                  <a:pt x="999" y="539"/>
                </a:cubicBezTo>
                <a:cubicBezTo>
                  <a:pt x="1012" y="540"/>
                  <a:pt x="1045" y="535"/>
                  <a:pt x="1045" y="535"/>
                </a:cubicBezTo>
                <a:cubicBezTo>
                  <a:pt x="1045" y="535"/>
                  <a:pt x="1134" y="556"/>
                  <a:pt x="1124" y="538"/>
                </a:cubicBezTo>
                <a:cubicBezTo>
                  <a:pt x="1117" y="525"/>
                  <a:pt x="1014" y="547"/>
                  <a:pt x="996" y="546"/>
                </a:cubicBezTo>
                <a:cubicBezTo>
                  <a:pt x="954" y="533"/>
                  <a:pt x="908" y="528"/>
                  <a:pt x="862" y="526"/>
                </a:cubicBezTo>
                <a:cubicBezTo>
                  <a:pt x="808" y="514"/>
                  <a:pt x="829" y="515"/>
                  <a:pt x="773" y="507"/>
                </a:cubicBezTo>
                <a:cubicBezTo>
                  <a:pt x="757" y="504"/>
                  <a:pt x="699" y="473"/>
                  <a:pt x="686" y="464"/>
                </a:cubicBezTo>
                <a:cubicBezTo>
                  <a:pt x="669" y="451"/>
                  <a:pt x="669" y="450"/>
                  <a:pt x="662" y="442"/>
                </a:cubicBezTo>
                <a:cubicBezTo>
                  <a:pt x="655" y="434"/>
                  <a:pt x="649" y="425"/>
                  <a:pt x="641" y="415"/>
                </a:cubicBezTo>
                <a:cubicBezTo>
                  <a:pt x="606" y="402"/>
                  <a:pt x="630" y="406"/>
                  <a:pt x="613" y="380"/>
                </a:cubicBezTo>
                <a:cubicBezTo>
                  <a:pt x="604" y="369"/>
                  <a:pt x="597" y="351"/>
                  <a:pt x="589" y="340"/>
                </a:cubicBezTo>
                <a:cubicBezTo>
                  <a:pt x="581" y="329"/>
                  <a:pt x="572" y="323"/>
                  <a:pt x="567" y="313"/>
                </a:cubicBezTo>
                <a:cubicBezTo>
                  <a:pt x="559" y="296"/>
                  <a:pt x="558" y="287"/>
                  <a:pt x="552" y="276"/>
                </a:cubicBezTo>
                <a:cubicBezTo>
                  <a:pt x="546" y="266"/>
                  <a:pt x="533" y="258"/>
                  <a:pt x="527" y="250"/>
                </a:cubicBezTo>
                <a:cubicBezTo>
                  <a:pt x="523" y="231"/>
                  <a:pt x="538" y="242"/>
                  <a:pt x="514" y="223"/>
                </a:cubicBezTo>
                <a:cubicBezTo>
                  <a:pt x="510" y="220"/>
                  <a:pt x="510" y="215"/>
                  <a:pt x="510" y="215"/>
                </a:cubicBezTo>
                <a:cubicBezTo>
                  <a:pt x="503" y="197"/>
                  <a:pt x="498" y="221"/>
                  <a:pt x="491" y="198"/>
                </a:cubicBezTo>
                <a:cubicBezTo>
                  <a:pt x="488" y="191"/>
                  <a:pt x="466" y="173"/>
                  <a:pt x="466" y="173"/>
                </a:cubicBezTo>
                <a:cubicBezTo>
                  <a:pt x="462" y="138"/>
                  <a:pt x="462" y="148"/>
                  <a:pt x="436" y="135"/>
                </a:cubicBezTo>
                <a:cubicBezTo>
                  <a:pt x="420" y="127"/>
                  <a:pt x="401" y="93"/>
                  <a:pt x="382" y="89"/>
                </a:cubicBezTo>
                <a:cubicBezTo>
                  <a:pt x="363" y="74"/>
                  <a:pt x="368" y="59"/>
                  <a:pt x="344" y="51"/>
                </a:cubicBezTo>
                <a:cubicBezTo>
                  <a:pt x="302" y="23"/>
                  <a:pt x="314" y="17"/>
                  <a:pt x="271" y="13"/>
                </a:cubicBezTo>
                <a:cubicBezTo>
                  <a:pt x="286" y="5"/>
                  <a:pt x="234" y="9"/>
                  <a:pt x="2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5875">
                <a:solidFill>
                  <a:srgbClr val="000000"/>
                </a:solidFill>
                <a:round/>
                <a:headEnd/>
                <a:tailEnd type="none" w="lg" len="lg"/>
              </a14:hiddenLine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1" name="Freeform 4"/>
          <p:cNvSpPr>
            <a:spLocks/>
          </p:cNvSpPr>
          <p:nvPr/>
        </p:nvSpPr>
        <p:spPr bwMode="auto">
          <a:xfrm>
            <a:off x="2376488" y="2743200"/>
            <a:ext cx="823912" cy="609600"/>
          </a:xfrm>
          <a:custGeom>
            <a:avLst/>
            <a:gdLst>
              <a:gd name="T0" fmla="*/ 332660366 w 519"/>
              <a:gd name="T1" fmla="*/ 5040312 h 384"/>
              <a:gd name="T2" fmla="*/ 274696041 w 519"/>
              <a:gd name="T3" fmla="*/ 27722516 h 384"/>
              <a:gd name="T4" fmla="*/ 221773610 w 519"/>
              <a:gd name="T5" fmla="*/ 52924083 h 384"/>
              <a:gd name="T6" fmla="*/ 181451104 w 519"/>
              <a:gd name="T7" fmla="*/ 115927200 h 384"/>
              <a:gd name="T8" fmla="*/ 151209262 w 519"/>
              <a:gd name="T9" fmla="*/ 201612486 h 384"/>
              <a:gd name="T10" fmla="*/ 95765859 w 519"/>
              <a:gd name="T11" fmla="*/ 466229750 h 384"/>
              <a:gd name="T12" fmla="*/ 63003069 w 519"/>
              <a:gd name="T13" fmla="*/ 650200304 h 384"/>
              <a:gd name="T14" fmla="*/ 27720908 w 519"/>
              <a:gd name="T15" fmla="*/ 834172644 h 384"/>
              <a:gd name="T16" fmla="*/ 12599977 w 519"/>
              <a:gd name="T17" fmla="*/ 937498224 h 384"/>
              <a:gd name="T18" fmla="*/ 347781287 w 519"/>
              <a:gd name="T19" fmla="*/ 945059484 h 384"/>
              <a:gd name="T20" fmla="*/ 582154871 w 519"/>
              <a:gd name="T21" fmla="*/ 940019173 h 384"/>
              <a:gd name="T22" fmla="*/ 715723802 w 519"/>
              <a:gd name="T23" fmla="*/ 945059484 h 384"/>
              <a:gd name="T24" fmla="*/ 1033261759 w 519"/>
              <a:gd name="T25" fmla="*/ 904736997 h 384"/>
              <a:gd name="T26" fmla="*/ 1126508233 w 519"/>
              <a:gd name="T27" fmla="*/ 945059484 h 384"/>
              <a:gd name="T28" fmla="*/ 1169350050 w 519"/>
              <a:gd name="T29" fmla="*/ 934978862 h 384"/>
              <a:gd name="T30" fmla="*/ 1297878674 w 519"/>
              <a:gd name="T31" fmla="*/ 937498224 h 384"/>
              <a:gd name="T32" fmla="*/ 1129027593 w 519"/>
              <a:gd name="T33" fmla="*/ 934978862 h 384"/>
              <a:gd name="T34" fmla="*/ 985379635 w 519"/>
              <a:gd name="T35" fmla="*/ 922377291 h 384"/>
              <a:gd name="T36" fmla="*/ 924895951 w 519"/>
              <a:gd name="T37" fmla="*/ 861893560 h 384"/>
              <a:gd name="T38" fmla="*/ 814008997 w 519"/>
              <a:gd name="T39" fmla="*/ 801409631 h 384"/>
              <a:gd name="T40" fmla="*/ 771167180 w 519"/>
              <a:gd name="T41" fmla="*/ 763608093 h 384"/>
              <a:gd name="T42" fmla="*/ 756046259 w 519"/>
              <a:gd name="T43" fmla="*/ 725804968 h 384"/>
              <a:gd name="T44" fmla="*/ 720764109 w 519"/>
              <a:gd name="T45" fmla="*/ 652721253 h 384"/>
              <a:gd name="T46" fmla="*/ 703122241 w 519"/>
              <a:gd name="T47" fmla="*/ 592235935 h 384"/>
              <a:gd name="T48" fmla="*/ 680441653 w 519"/>
              <a:gd name="T49" fmla="*/ 544353775 h 384"/>
              <a:gd name="T50" fmla="*/ 665320732 w 519"/>
              <a:gd name="T51" fmla="*/ 478829734 h 384"/>
              <a:gd name="T52" fmla="*/ 640119196 w 519"/>
              <a:gd name="T53" fmla="*/ 433466936 h 384"/>
              <a:gd name="T54" fmla="*/ 617437021 w 519"/>
              <a:gd name="T55" fmla="*/ 403224971 h 384"/>
              <a:gd name="T56" fmla="*/ 622477328 w 519"/>
              <a:gd name="T57" fmla="*/ 370463744 h 384"/>
              <a:gd name="T58" fmla="*/ 582154871 w 519"/>
              <a:gd name="T59" fmla="*/ 302418753 h 384"/>
              <a:gd name="T60" fmla="*/ 587195178 w 519"/>
              <a:gd name="T61" fmla="*/ 282257509 h 384"/>
              <a:gd name="T62" fmla="*/ 521671186 w 519"/>
              <a:gd name="T63" fmla="*/ 178931880 h 384"/>
              <a:gd name="T64" fmla="*/ 506550265 w 519"/>
              <a:gd name="T65" fmla="*/ 115927200 h 384"/>
              <a:gd name="T66" fmla="*/ 466227809 w 519"/>
              <a:gd name="T67" fmla="*/ 83165948 h 384"/>
              <a:gd name="T68" fmla="*/ 375502182 w 519"/>
              <a:gd name="T69" fmla="*/ 15120939 h 384"/>
              <a:gd name="T70" fmla="*/ 332660366 w 519"/>
              <a:gd name="T71" fmla="*/ 5040312 h 3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19"/>
              <a:gd name="T109" fmla="*/ 0 h 384"/>
              <a:gd name="T110" fmla="*/ 519 w 519"/>
              <a:gd name="T111" fmla="*/ 384 h 38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19" h="384">
                <a:moveTo>
                  <a:pt x="132" y="2"/>
                </a:moveTo>
                <a:cubicBezTo>
                  <a:pt x="123" y="2"/>
                  <a:pt x="117" y="9"/>
                  <a:pt x="109" y="11"/>
                </a:cubicBezTo>
                <a:cubicBezTo>
                  <a:pt x="103" y="12"/>
                  <a:pt x="95" y="19"/>
                  <a:pt x="88" y="21"/>
                </a:cubicBezTo>
                <a:cubicBezTo>
                  <a:pt x="81" y="30"/>
                  <a:pt x="77" y="36"/>
                  <a:pt x="72" y="46"/>
                </a:cubicBezTo>
                <a:cubicBezTo>
                  <a:pt x="69" y="59"/>
                  <a:pt x="63" y="69"/>
                  <a:pt x="60" y="80"/>
                </a:cubicBezTo>
                <a:cubicBezTo>
                  <a:pt x="59" y="114"/>
                  <a:pt x="41" y="152"/>
                  <a:pt x="38" y="185"/>
                </a:cubicBezTo>
                <a:cubicBezTo>
                  <a:pt x="37" y="214"/>
                  <a:pt x="27" y="229"/>
                  <a:pt x="25" y="258"/>
                </a:cubicBezTo>
                <a:cubicBezTo>
                  <a:pt x="24" y="299"/>
                  <a:pt x="11" y="298"/>
                  <a:pt x="11" y="331"/>
                </a:cubicBezTo>
                <a:cubicBezTo>
                  <a:pt x="12" y="339"/>
                  <a:pt x="0" y="369"/>
                  <a:pt x="5" y="372"/>
                </a:cubicBezTo>
                <a:cubicBezTo>
                  <a:pt x="12" y="376"/>
                  <a:pt x="136" y="375"/>
                  <a:pt x="138" y="375"/>
                </a:cubicBezTo>
                <a:cubicBezTo>
                  <a:pt x="177" y="371"/>
                  <a:pt x="182" y="372"/>
                  <a:pt x="231" y="373"/>
                </a:cubicBezTo>
                <a:cubicBezTo>
                  <a:pt x="284" y="377"/>
                  <a:pt x="261" y="367"/>
                  <a:pt x="284" y="375"/>
                </a:cubicBezTo>
                <a:cubicBezTo>
                  <a:pt x="325" y="372"/>
                  <a:pt x="369" y="360"/>
                  <a:pt x="410" y="359"/>
                </a:cubicBezTo>
                <a:cubicBezTo>
                  <a:pt x="433" y="360"/>
                  <a:pt x="428" y="371"/>
                  <a:pt x="447" y="375"/>
                </a:cubicBezTo>
                <a:cubicBezTo>
                  <a:pt x="452" y="376"/>
                  <a:pt x="464" y="371"/>
                  <a:pt x="464" y="371"/>
                </a:cubicBezTo>
                <a:cubicBezTo>
                  <a:pt x="464" y="371"/>
                  <a:pt x="519" y="384"/>
                  <a:pt x="515" y="372"/>
                </a:cubicBezTo>
                <a:cubicBezTo>
                  <a:pt x="512" y="362"/>
                  <a:pt x="455" y="372"/>
                  <a:pt x="448" y="371"/>
                </a:cubicBezTo>
                <a:cubicBezTo>
                  <a:pt x="430" y="362"/>
                  <a:pt x="409" y="367"/>
                  <a:pt x="391" y="366"/>
                </a:cubicBezTo>
                <a:cubicBezTo>
                  <a:pt x="369" y="358"/>
                  <a:pt x="390" y="347"/>
                  <a:pt x="367" y="342"/>
                </a:cubicBezTo>
                <a:cubicBezTo>
                  <a:pt x="361" y="339"/>
                  <a:pt x="328" y="324"/>
                  <a:pt x="323" y="318"/>
                </a:cubicBezTo>
                <a:cubicBezTo>
                  <a:pt x="316" y="309"/>
                  <a:pt x="310" y="308"/>
                  <a:pt x="306" y="303"/>
                </a:cubicBezTo>
                <a:cubicBezTo>
                  <a:pt x="302" y="298"/>
                  <a:pt x="304" y="295"/>
                  <a:pt x="300" y="288"/>
                </a:cubicBezTo>
                <a:cubicBezTo>
                  <a:pt x="286" y="279"/>
                  <a:pt x="293" y="277"/>
                  <a:pt x="286" y="259"/>
                </a:cubicBezTo>
                <a:cubicBezTo>
                  <a:pt x="282" y="252"/>
                  <a:pt x="281" y="242"/>
                  <a:pt x="279" y="235"/>
                </a:cubicBezTo>
                <a:cubicBezTo>
                  <a:pt x="277" y="228"/>
                  <a:pt x="272" y="223"/>
                  <a:pt x="270" y="216"/>
                </a:cubicBezTo>
                <a:cubicBezTo>
                  <a:pt x="267" y="204"/>
                  <a:pt x="267" y="198"/>
                  <a:pt x="264" y="190"/>
                </a:cubicBezTo>
                <a:cubicBezTo>
                  <a:pt x="262" y="183"/>
                  <a:pt x="257" y="177"/>
                  <a:pt x="254" y="172"/>
                </a:cubicBezTo>
                <a:cubicBezTo>
                  <a:pt x="252" y="159"/>
                  <a:pt x="254" y="173"/>
                  <a:pt x="245" y="160"/>
                </a:cubicBezTo>
                <a:cubicBezTo>
                  <a:pt x="243" y="158"/>
                  <a:pt x="247" y="147"/>
                  <a:pt x="247" y="147"/>
                </a:cubicBezTo>
                <a:cubicBezTo>
                  <a:pt x="244" y="135"/>
                  <a:pt x="234" y="137"/>
                  <a:pt x="231" y="120"/>
                </a:cubicBezTo>
                <a:cubicBezTo>
                  <a:pt x="230" y="115"/>
                  <a:pt x="233" y="112"/>
                  <a:pt x="233" y="112"/>
                </a:cubicBezTo>
                <a:cubicBezTo>
                  <a:pt x="231" y="87"/>
                  <a:pt x="218" y="80"/>
                  <a:pt x="207" y="71"/>
                </a:cubicBezTo>
                <a:cubicBezTo>
                  <a:pt x="201" y="66"/>
                  <a:pt x="209" y="49"/>
                  <a:pt x="201" y="46"/>
                </a:cubicBezTo>
                <a:cubicBezTo>
                  <a:pt x="193" y="36"/>
                  <a:pt x="195" y="39"/>
                  <a:pt x="185" y="33"/>
                </a:cubicBezTo>
                <a:cubicBezTo>
                  <a:pt x="168" y="13"/>
                  <a:pt x="166" y="8"/>
                  <a:pt x="149" y="6"/>
                </a:cubicBezTo>
                <a:cubicBezTo>
                  <a:pt x="155" y="0"/>
                  <a:pt x="136" y="7"/>
                  <a:pt x="132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5875">
                <a:solidFill>
                  <a:srgbClr val="000000"/>
                </a:solidFill>
                <a:round/>
                <a:headEnd/>
                <a:tailEnd type="none" w="lg" len="lg"/>
              </a14:hiddenLine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2" name="Freeform 5"/>
          <p:cNvSpPr>
            <a:spLocks/>
          </p:cNvSpPr>
          <p:nvPr/>
        </p:nvSpPr>
        <p:spPr bwMode="auto">
          <a:xfrm>
            <a:off x="4022725" y="2619375"/>
            <a:ext cx="1282700" cy="736600"/>
          </a:xfrm>
          <a:custGeom>
            <a:avLst/>
            <a:gdLst>
              <a:gd name="T0" fmla="*/ 393144355 w 808"/>
              <a:gd name="T1" fmla="*/ 5040313 h 464"/>
              <a:gd name="T2" fmla="*/ 297378447 w 808"/>
              <a:gd name="T3" fmla="*/ 32762829 h 464"/>
              <a:gd name="T4" fmla="*/ 206652800 w 808"/>
              <a:gd name="T5" fmla="*/ 63004708 h 464"/>
              <a:gd name="T6" fmla="*/ 138607808 w 808"/>
              <a:gd name="T7" fmla="*/ 141128762 h 464"/>
              <a:gd name="T8" fmla="*/ 90725622 w 808"/>
              <a:gd name="T9" fmla="*/ 244455985 h 464"/>
              <a:gd name="T10" fmla="*/ 63004706 w 808"/>
              <a:gd name="T11" fmla="*/ 551915066 h 464"/>
              <a:gd name="T12" fmla="*/ 42843449 w 808"/>
              <a:gd name="T13" fmla="*/ 819051558 h 464"/>
              <a:gd name="T14" fmla="*/ 10080625 w 808"/>
              <a:gd name="T15" fmla="*/ 1078626988 h 464"/>
              <a:gd name="T16" fmla="*/ 22682199 w 808"/>
              <a:gd name="T17" fmla="*/ 1136591360 h 464"/>
              <a:gd name="T18" fmla="*/ 420866959 w 808"/>
              <a:gd name="T19" fmla="*/ 1141631672 h 464"/>
              <a:gd name="T20" fmla="*/ 816530577 w 808"/>
              <a:gd name="T21" fmla="*/ 1136591360 h 464"/>
              <a:gd name="T22" fmla="*/ 1040823820 w 808"/>
              <a:gd name="T23" fmla="*/ 1141631672 h 464"/>
              <a:gd name="T24" fmla="*/ 1542335556 w 808"/>
              <a:gd name="T25" fmla="*/ 1129030100 h 464"/>
              <a:gd name="T26" fmla="*/ 1728827459 w 808"/>
              <a:gd name="T27" fmla="*/ 1141631672 h 464"/>
              <a:gd name="T28" fmla="*/ 1804432124 w 808"/>
              <a:gd name="T29" fmla="*/ 1129030100 h 464"/>
              <a:gd name="T30" fmla="*/ 2018646134 w 808"/>
              <a:gd name="T31" fmla="*/ 1131551049 h 464"/>
              <a:gd name="T32" fmla="*/ 1733867770 w 808"/>
              <a:gd name="T33" fmla="*/ 1129030100 h 464"/>
              <a:gd name="T34" fmla="*/ 1491932446 w 808"/>
              <a:gd name="T35" fmla="*/ 1113909166 h 464"/>
              <a:gd name="T36" fmla="*/ 1338203755 w 808"/>
              <a:gd name="T37" fmla="*/ 1073586677 h 464"/>
              <a:gd name="T38" fmla="*/ 1186992838 w 808"/>
              <a:gd name="T39" fmla="*/ 977820765 h 464"/>
              <a:gd name="T40" fmla="*/ 1131549417 w 808"/>
              <a:gd name="T41" fmla="*/ 922377342 h 464"/>
              <a:gd name="T42" fmla="*/ 1108868812 w 808"/>
              <a:gd name="T43" fmla="*/ 877014541 h 464"/>
              <a:gd name="T44" fmla="*/ 1045864131 w 808"/>
              <a:gd name="T45" fmla="*/ 788809691 h 464"/>
              <a:gd name="T46" fmla="*/ 1018143214 w 808"/>
              <a:gd name="T47" fmla="*/ 715724385 h 464"/>
              <a:gd name="T48" fmla="*/ 980341676 w 808"/>
              <a:gd name="T49" fmla="*/ 657761600 h 464"/>
              <a:gd name="T50" fmla="*/ 955140121 w 808"/>
              <a:gd name="T51" fmla="*/ 579635983 h 464"/>
              <a:gd name="T52" fmla="*/ 912296684 w 808"/>
              <a:gd name="T53" fmla="*/ 524192561 h 464"/>
              <a:gd name="T54" fmla="*/ 889616078 w 808"/>
              <a:gd name="T55" fmla="*/ 466229776 h 464"/>
              <a:gd name="T56" fmla="*/ 882054818 w 808"/>
              <a:gd name="T57" fmla="*/ 448587893 h 464"/>
              <a:gd name="T58" fmla="*/ 849293590 w 808"/>
              <a:gd name="T59" fmla="*/ 375504075 h 464"/>
              <a:gd name="T60" fmla="*/ 824091837 w 808"/>
              <a:gd name="T61" fmla="*/ 340221897 h 464"/>
              <a:gd name="T62" fmla="*/ 748487172 w 808"/>
              <a:gd name="T63" fmla="*/ 214214118 h 464"/>
              <a:gd name="T64" fmla="*/ 688003441 w 808"/>
              <a:gd name="T65" fmla="*/ 141128762 h 464"/>
              <a:gd name="T66" fmla="*/ 619958449 w 808"/>
              <a:gd name="T67" fmla="*/ 100806248 h 464"/>
              <a:gd name="T68" fmla="*/ 466229758 w 808"/>
              <a:gd name="T69" fmla="*/ 17641889 h 464"/>
              <a:gd name="T70" fmla="*/ 393144355 w 808"/>
              <a:gd name="T71" fmla="*/ 5040313 h 46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08"/>
              <a:gd name="T109" fmla="*/ 0 h 464"/>
              <a:gd name="T110" fmla="*/ 808 w 808"/>
              <a:gd name="T111" fmla="*/ 464 h 46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08" h="464">
                <a:moveTo>
                  <a:pt x="156" y="2"/>
                </a:moveTo>
                <a:cubicBezTo>
                  <a:pt x="142" y="3"/>
                  <a:pt x="132" y="11"/>
                  <a:pt x="118" y="13"/>
                </a:cubicBezTo>
                <a:cubicBezTo>
                  <a:pt x="107" y="15"/>
                  <a:pt x="94" y="23"/>
                  <a:pt x="82" y="25"/>
                </a:cubicBezTo>
                <a:cubicBezTo>
                  <a:pt x="71" y="36"/>
                  <a:pt x="64" y="44"/>
                  <a:pt x="55" y="56"/>
                </a:cubicBezTo>
                <a:cubicBezTo>
                  <a:pt x="51" y="71"/>
                  <a:pt x="41" y="83"/>
                  <a:pt x="36" y="97"/>
                </a:cubicBezTo>
                <a:cubicBezTo>
                  <a:pt x="34" y="138"/>
                  <a:pt x="31" y="179"/>
                  <a:pt x="25" y="219"/>
                </a:cubicBezTo>
                <a:cubicBezTo>
                  <a:pt x="23" y="254"/>
                  <a:pt x="20" y="290"/>
                  <a:pt x="17" y="325"/>
                </a:cubicBezTo>
                <a:cubicBezTo>
                  <a:pt x="15" y="374"/>
                  <a:pt x="12" y="388"/>
                  <a:pt x="4" y="428"/>
                </a:cubicBezTo>
                <a:cubicBezTo>
                  <a:pt x="5" y="437"/>
                  <a:pt x="0" y="447"/>
                  <a:pt x="9" y="451"/>
                </a:cubicBezTo>
                <a:cubicBezTo>
                  <a:pt x="20" y="456"/>
                  <a:pt x="164" y="453"/>
                  <a:pt x="167" y="453"/>
                </a:cubicBezTo>
                <a:cubicBezTo>
                  <a:pt x="232" y="448"/>
                  <a:pt x="241" y="449"/>
                  <a:pt x="324" y="451"/>
                </a:cubicBezTo>
                <a:cubicBezTo>
                  <a:pt x="412" y="456"/>
                  <a:pt x="373" y="444"/>
                  <a:pt x="413" y="453"/>
                </a:cubicBezTo>
                <a:cubicBezTo>
                  <a:pt x="481" y="450"/>
                  <a:pt x="543" y="449"/>
                  <a:pt x="612" y="448"/>
                </a:cubicBezTo>
                <a:cubicBezTo>
                  <a:pt x="652" y="450"/>
                  <a:pt x="655" y="448"/>
                  <a:pt x="686" y="453"/>
                </a:cubicBezTo>
                <a:cubicBezTo>
                  <a:pt x="695" y="454"/>
                  <a:pt x="716" y="448"/>
                  <a:pt x="716" y="448"/>
                </a:cubicBezTo>
                <a:cubicBezTo>
                  <a:pt x="716" y="448"/>
                  <a:pt x="808" y="464"/>
                  <a:pt x="801" y="449"/>
                </a:cubicBezTo>
                <a:cubicBezTo>
                  <a:pt x="796" y="438"/>
                  <a:pt x="700" y="449"/>
                  <a:pt x="688" y="448"/>
                </a:cubicBezTo>
                <a:cubicBezTo>
                  <a:pt x="659" y="437"/>
                  <a:pt x="623" y="444"/>
                  <a:pt x="592" y="442"/>
                </a:cubicBezTo>
                <a:cubicBezTo>
                  <a:pt x="555" y="432"/>
                  <a:pt x="569" y="433"/>
                  <a:pt x="531" y="426"/>
                </a:cubicBezTo>
                <a:cubicBezTo>
                  <a:pt x="520" y="423"/>
                  <a:pt x="480" y="395"/>
                  <a:pt x="471" y="388"/>
                </a:cubicBezTo>
                <a:cubicBezTo>
                  <a:pt x="459" y="377"/>
                  <a:pt x="454" y="373"/>
                  <a:pt x="449" y="366"/>
                </a:cubicBezTo>
                <a:cubicBezTo>
                  <a:pt x="444" y="359"/>
                  <a:pt x="446" y="357"/>
                  <a:pt x="440" y="348"/>
                </a:cubicBezTo>
                <a:cubicBezTo>
                  <a:pt x="416" y="337"/>
                  <a:pt x="427" y="335"/>
                  <a:pt x="415" y="313"/>
                </a:cubicBezTo>
                <a:cubicBezTo>
                  <a:pt x="409" y="304"/>
                  <a:pt x="408" y="293"/>
                  <a:pt x="404" y="284"/>
                </a:cubicBezTo>
                <a:cubicBezTo>
                  <a:pt x="400" y="275"/>
                  <a:pt x="393" y="270"/>
                  <a:pt x="389" y="261"/>
                </a:cubicBezTo>
                <a:cubicBezTo>
                  <a:pt x="384" y="247"/>
                  <a:pt x="383" y="239"/>
                  <a:pt x="379" y="230"/>
                </a:cubicBezTo>
                <a:cubicBezTo>
                  <a:pt x="375" y="221"/>
                  <a:pt x="366" y="215"/>
                  <a:pt x="362" y="208"/>
                </a:cubicBezTo>
                <a:cubicBezTo>
                  <a:pt x="359" y="192"/>
                  <a:pt x="369" y="201"/>
                  <a:pt x="353" y="185"/>
                </a:cubicBezTo>
                <a:cubicBezTo>
                  <a:pt x="350" y="182"/>
                  <a:pt x="350" y="178"/>
                  <a:pt x="350" y="178"/>
                </a:cubicBezTo>
                <a:cubicBezTo>
                  <a:pt x="345" y="163"/>
                  <a:pt x="342" y="169"/>
                  <a:pt x="337" y="149"/>
                </a:cubicBezTo>
                <a:cubicBezTo>
                  <a:pt x="335" y="143"/>
                  <a:pt x="327" y="135"/>
                  <a:pt x="327" y="135"/>
                </a:cubicBezTo>
                <a:cubicBezTo>
                  <a:pt x="324" y="105"/>
                  <a:pt x="315" y="96"/>
                  <a:pt x="297" y="85"/>
                </a:cubicBezTo>
                <a:cubicBezTo>
                  <a:pt x="286" y="78"/>
                  <a:pt x="286" y="59"/>
                  <a:pt x="273" y="56"/>
                </a:cubicBezTo>
                <a:cubicBezTo>
                  <a:pt x="260" y="43"/>
                  <a:pt x="262" y="47"/>
                  <a:pt x="246" y="40"/>
                </a:cubicBezTo>
                <a:cubicBezTo>
                  <a:pt x="217" y="16"/>
                  <a:pt x="214" y="10"/>
                  <a:pt x="185" y="7"/>
                </a:cubicBezTo>
                <a:cubicBezTo>
                  <a:pt x="195" y="0"/>
                  <a:pt x="163" y="9"/>
                  <a:pt x="156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5875">
                <a:solidFill>
                  <a:srgbClr val="000000"/>
                </a:solidFill>
                <a:round/>
                <a:headEnd/>
                <a:tailEnd type="none" w="lg" len="lg"/>
              </a14:hiddenLine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3" name="Line 10"/>
          <p:cNvSpPr>
            <a:spLocks noChangeShapeType="1"/>
          </p:cNvSpPr>
          <p:nvPr/>
        </p:nvSpPr>
        <p:spPr bwMode="auto">
          <a:xfrm>
            <a:off x="1771650" y="3333750"/>
            <a:ext cx="2571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4" name="Freeform 11"/>
          <p:cNvSpPr>
            <a:spLocks/>
          </p:cNvSpPr>
          <p:nvPr/>
        </p:nvSpPr>
        <p:spPr bwMode="auto">
          <a:xfrm>
            <a:off x="2019300" y="2727325"/>
            <a:ext cx="1370013" cy="1795463"/>
          </a:xfrm>
          <a:custGeom>
            <a:avLst/>
            <a:gdLst>
              <a:gd name="T0" fmla="*/ 17641895 w 863"/>
              <a:gd name="T1" fmla="*/ 962699937 h 1131"/>
              <a:gd name="T2" fmla="*/ 17641895 w 863"/>
              <a:gd name="T3" fmla="*/ 2134573604 h 1131"/>
              <a:gd name="T4" fmla="*/ 118448197 w 863"/>
              <a:gd name="T5" fmla="*/ 2147483647 h 1131"/>
              <a:gd name="T6" fmla="*/ 322580126 w 863"/>
              <a:gd name="T7" fmla="*/ 2147483647 h 1131"/>
              <a:gd name="T8" fmla="*/ 501512127 w 863"/>
              <a:gd name="T9" fmla="*/ 1489413306 h 1131"/>
              <a:gd name="T10" fmla="*/ 604837748 w 863"/>
              <a:gd name="T11" fmla="*/ 871974326 h 1131"/>
              <a:gd name="T12" fmla="*/ 705644006 w 863"/>
              <a:gd name="T13" fmla="*/ 279738194 h 1131"/>
              <a:gd name="T14" fmla="*/ 803930902 w 863"/>
              <a:gd name="T15" fmla="*/ 40322506 h 1131"/>
              <a:gd name="T16" fmla="*/ 950100175 w 863"/>
              <a:gd name="T17" fmla="*/ 40322506 h 1131"/>
              <a:gd name="T18" fmla="*/ 1071067685 w 863"/>
              <a:gd name="T19" fmla="*/ 178931910 h 1131"/>
              <a:gd name="T20" fmla="*/ 1164312680 w 863"/>
              <a:gd name="T21" fmla="*/ 395665364 h 1131"/>
              <a:gd name="T22" fmla="*/ 1373486460 w 863"/>
              <a:gd name="T23" fmla="*/ 814011336 h 1131"/>
              <a:gd name="T24" fmla="*/ 1748989375 w 863"/>
              <a:gd name="T25" fmla="*/ 952619313 h 1131"/>
              <a:gd name="T26" fmla="*/ 2147483647 w 863"/>
              <a:gd name="T27" fmla="*/ 967740249 h 113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63"/>
              <a:gd name="T43" fmla="*/ 0 h 1131"/>
              <a:gd name="T44" fmla="*/ 863 w 863"/>
              <a:gd name="T45" fmla="*/ 1131 h 113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63" h="1131">
                <a:moveTo>
                  <a:pt x="7" y="382"/>
                </a:moveTo>
                <a:cubicBezTo>
                  <a:pt x="3" y="553"/>
                  <a:pt x="0" y="724"/>
                  <a:pt x="7" y="847"/>
                </a:cubicBezTo>
                <a:cubicBezTo>
                  <a:pt x="14" y="970"/>
                  <a:pt x="27" y="1105"/>
                  <a:pt x="47" y="1118"/>
                </a:cubicBezTo>
                <a:cubicBezTo>
                  <a:pt x="68" y="1131"/>
                  <a:pt x="103" y="1012"/>
                  <a:pt x="128" y="924"/>
                </a:cubicBezTo>
                <a:cubicBezTo>
                  <a:pt x="154" y="836"/>
                  <a:pt x="180" y="687"/>
                  <a:pt x="199" y="591"/>
                </a:cubicBezTo>
                <a:cubicBezTo>
                  <a:pt x="217" y="495"/>
                  <a:pt x="227" y="426"/>
                  <a:pt x="240" y="346"/>
                </a:cubicBezTo>
                <a:cubicBezTo>
                  <a:pt x="253" y="266"/>
                  <a:pt x="267" y="166"/>
                  <a:pt x="280" y="111"/>
                </a:cubicBezTo>
                <a:cubicBezTo>
                  <a:pt x="293" y="56"/>
                  <a:pt x="303" y="32"/>
                  <a:pt x="319" y="16"/>
                </a:cubicBezTo>
                <a:cubicBezTo>
                  <a:pt x="335" y="0"/>
                  <a:pt x="359" y="7"/>
                  <a:pt x="377" y="16"/>
                </a:cubicBezTo>
                <a:cubicBezTo>
                  <a:pt x="395" y="25"/>
                  <a:pt x="411" y="47"/>
                  <a:pt x="425" y="71"/>
                </a:cubicBezTo>
                <a:cubicBezTo>
                  <a:pt x="439" y="95"/>
                  <a:pt x="442" y="115"/>
                  <a:pt x="462" y="157"/>
                </a:cubicBezTo>
                <a:cubicBezTo>
                  <a:pt x="482" y="199"/>
                  <a:pt x="506" y="286"/>
                  <a:pt x="545" y="323"/>
                </a:cubicBezTo>
                <a:cubicBezTo>
                  <a:pt x="584" y="359"/>
                  <a:pt x="641" y="368"/>
                  <a:pt x="694" y="378"/>
                </a:cubicBezTo>
                <a:cubicBezTo>
                  <a:pt x="747" y="388"/>
                  <a:pt x="828" y="383"/>
                  <a:pt x="863" y="384"/>
                </a:cubicBezTo>
              </a:path>
            </a:pathLst>
          </a:custGeom>
          <a:solidFill>
            <a:schemeClr val="bg1"/>
          </a:solidFill>
          <a:ln w="25400">
            <a:solidFill>
              <a:srgbClr val="000000"/>
            </a:solidFill>
            <a:round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5" name="Line 12"/>
          <p:cNvSpPr>
            <a:spLocks noChangeShapeType="1"/>
          </p:cNvSpPr>
          <p:nvPr/>
        </p:nvSpPr>
        <p:spPr bwMode="auto">
          <a:xfrm flipV="1">
            <a:off x="1716088" y="3328988"/>
            <a:ext cx="6357937" cy="31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6" name="Line 14"/>
          <p:cNvSpPr>
            <a:spLocks noChangeShapeType="1"/>
          </p:cNvSpPr>
          <p:nvPr/>
        </p:nvSpPr>
        <p:spPr bwMode="auto">
          <a:xfrm>
            <a:off x="3352800" y="3340100"/>
            <a:ext cx="2571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7" name="Freeform 15"/>
          <p:cNvSpPr>
            <a:spLocks/>
          </p:cNvSpPr>
          <p:nvPr/>
        </p:nvSpPr>
        <p:spPr bwMode="auto">
          <a:xfrm>
            <a:off x="3600450" y="2617788"/>
            <a:ext cx="1647825" cy="1982787"/>
          </a:xfrm>
          <a:custGeom>
            <a:avLst/>
            <a:gdLst>
              <a:gd name="T0" fmla="*/ 19511786 w 987"/>
              <a:gd name="T1" fmla="*/ 1146669959 h 1249"/>
              <a:gd name="T2" fmla="*/ 19511786 w 987"/>
              <a:gd name="T3" fmla="*/ 2147483647 h 1249"/>
              <a:gd name="T4" fmla="*/ 131004612 w 987"/>
              <a:gd name="T5" fmla="*/ 2147483647 h 1249"/>
              <a:gd name="T6" fmla="*/ 465483109 w 987"/>
              <a:gd name="T7" fmla="*/ 2147483647 h 1249"/>
              <a:gd name="T8" fmla="*/ 655021336 w 987"/>
              <a:gd name="T9" fmla="*/ 1698585014 h 1249"/>
              <a:gd name="T10" fmla="*/ 735854896 w 987"/>
              <a:gd name="T11" fmla="*/ 1035783156 h 1249"/>
              <a:gd name="T12" fmla="*/ 780451340 w 987"/>
              <a:gd name="T13" fmla="*/ 463708650 h 1249"/>
              <a:gd name="T14" fmla="*/ 830624009 w 987"/>
              <a:gd name="T15" fmla="*/ 166330255 h 1249"/>
              <a:gd name="T16" fmla="*/ 1103780778 w 987"/>
              <a:gd name="T17" fmla="*/ 10080622 h 1249"/>
              <a:gd name="T18" fmla="*/ 1376939008 w 987"/>
              <a:gd name="T19" fmla="*/ 110886853 h 1249"/>
              <a:gd name="T20" fmla="*/ 1558116237 w 987"/>
              <a:gd name="T21" fmla="*/ 302418655 h 1249"/>
              <a:gd name="T22" fmla="*/ 1716993574 w 987"/>
              <a:gd name="T23" fmla="*/ 617437289 h 1249"/>
              <a:gd name="T24" fmla="*/ 1912106774 w 987"/>
              <a:gd name="T25" fmla="*/ 950097898 h 1249"/>
              <a:gd name="T26" fmla="*/ 2123943224 w 987"/>
              <a:gd name="T27" fmla="*/ 1083666887 h 1249"/>
              <a:gd name="T28" fmla="*/ 2147483647 w 987"/>
              <a:gd name="T29" fmla="*/ 1134069980 h 124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87"/>
              <a:gd name="T46" fmla="*/ 0 h 1249"/>
              <a:gd name="T47" fmla="*/ 987 w 987"/>
              <a:gd name="T48" fmla="*/ 1249 h 124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87" h="1249">
                <a:moveTo>
                  <a:pt x="7" y="455"/>
                </a:moveTo>
                <a:cubicBezTo>
                  <a:pt x="3" y="626"/>
                  <a:pt x="0" y="797"/>
                  <a:pt x="7" y="920"/>
                </a:cubicBezTo>
                <a:cubicBezTo>
                  <a:pt x="14" y="1043"/>
                  <a:pt x="20" y="1151"/>
                  <a:pt x="47" y="1191"/>
                </a:cubicBezTo>
                <a:cubicBezTo>
                  <a:pt x="74" y="1231"/>
                  <a:pt x="136" y="1249"/>
                  <a:pt x="167" y="1163"/>
                </a:cubicBezTo>
                <a:cubicBezTo>
                  <a:pt x="198" y="1077"/>
                  <a:pt x="219" y="799"/>
                  <a:pt x="235" y="674"/>
                </a:cubicBezTo>
                <a:cubicBezTo>
                  <a:pt x="251" y="549"/>
                  <a:pt x="256" y="493"/>
                  <a:pt x="264" y="411"/>
                </a:cubicBezTo>
                <a:cubicBezTo>
                  <a:pt x="272" y="329"/>
                  <a:pt x="274" y="241"/>
                  <a:pt x="280" y="184"/>
                </a:cubicBezTo>
                <a:cubicBezTo>
                  <a:pt x="286" y="127"/>
                  <a:pt x="279" y="96"/>
                  <a:pt x="298" y="66"/>
                </a:cubicBezTo>
                <a:cubicBezTo>
                  <a:pt x="317" y="36"/>
                  <a:pt x="363" y="8"/>
                  <a:pt x="396" y="4"/>
                </a:cubicBezTo>
                <a:cubicBezTo>
                  <a:pt x="429" y="0"/>
                  <a:pt x="467" y="25"/>
                  <a:pt x="494" y="44"/>
                </a:cubicBezTo>
                <a:cubicBezTo>
                  <a:pt x="521" y="63"/>
                  <a:pt x="539" y="87"/>
                  <a:pt x="559" y="120"/>
                </a:cubicBezTo>
                <a:cubicBezTo>
                  <a:pt x="579" y="153"/>
                  <a:pt x="595" y="202"/>
                  <a:pt x="616" y="245"/>
                </a:cubicBezTo>
                <a:cubicBezTo>
                  <a:pt x="637" y="288"/>
                  <a:pt x="662" y="346"/>
                  <a:pt x="686" y="377"/>
                </a:cubicBezTo>
                <a:cubicBezTo>
                  <a:pt x="710" y="408"/>
                  <a:pt x="712" y="418"/>
                  <a:pt x="762" y="430"/>
                </a:cubicBezTo>
                <a:cubicBezTo>
                  <a:pt x="812" y="442"/>
                  <a:pt x="940" y="446"/>
                  <a:pt x="987" y="450"/>
                </a:cubicBezTo>
              </a:path>
            </a:pathLst>
          </a:custGeom>
          <a:solidFill>
            <a:schemeClr val="bg1"/>
          </a:solidFill>
          <a:ln w="25400">
            <a:solidFill>
              <a:srgbClr val="000000"/>
            </a:solidFill>
            <a:round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8" name="Line 17"/>
          <p:cNvSpPr>
            <a:spLocks noChangeShapeType="1"/>
          </p:cNvSpPr>
          <p:nvPr/>
        </p:nvSpPr>
        <p:spPr bwMode="auto">
          <a:xfrm>
            <a:off x="5257800" y="3332163"/>
            <a:ext cx="2571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39" name="Freeform 18"/>
          <p:cNvSpPr>
            <a:spLocks/>
          </p:cNvSpPr>
          <p:nvPr/>
        </p:nvSpPr>
        <p:spPr bwMode="auto">
          <a:xfrm>
            <a:off x="5508625" y="2465388"/>
            <a:ext cx="2339975" cy="2146300"/>
          </a:xfrm>
          <a:custGeom>
            <a:avLst/>
            <a:gdLst>
              <a:gd name="T0" fmla="*/ 19711253 w 1291"/>
              <a:gd name="T1" fmla="*/ 1376005212 h 1352"/>
              <a:gd name="T2" fmla="*/ 19711253 w 1291"/>
              <a:gd name="T3" fmla="*/ 2147483647 h 1352"/>
              <a:gd name="T4" fmla="*/ 111698901 w 1291"/>
              <a:gd name="T5" fmla="*/ 2147483647 h 1352"/>
              <a:gd name="T6" fmla="*/ 689904709 w 1291"/>
              <a:gd name="T7" fmla="*/ 2147483647 h 1352"/>
              <a:gd name="T8" fmla="*/ 949440646 w 1291"/>
              <a:gd name="T9" fmla="*/ 2147483647 h 1352"/>
              <a:gd name="T10" fmla="*/ 1011860724 w 1291"/>
              <a:gd name="T11" fmla="*/ 1252516807 h 1352"/>
              <a:gd name="T12" fmla="*/ 1080850991 w 1291"/>
              <a:gd name="T13" fmla="*/ 640119655 h 1352"/>
              <a:gd name="T14" fmla="*/ 1300962623 w 1291"/>
              <a:gd name="T15" fmla="*/ 138607800 h 1352"/>
              <a:gd name="T16" fmla="*/ 1642629656 w 1291"/>
              <a:gd name="T17" fmla="*/ 10080624 h 1352"/>
              <a:gd name="T18" fmla="*/ 1908736461 w 1291"/>
              <a:gd name="T19" fmla="*/ 78124047 h 1352"/>
              <a:gd name="T20" fmla="*/ 2147483647 w 1291"/>
              <a:gd name="T21" fmla="*/ 294857480 h 1352"/>
              <a:gd name="T22" fmla="*/ 2147483647 w 1291"/>
              <a:gd name="T23" fmla="*/ 458668470 h 1352"/>
              <a:gd name="T24" fmla="*/ 2147483647 w 1291"/>
              <a:gd name="T25" fmla="*/ 594756859 h 1352"/>
              <a:gd name="T26" fmla="*/ 2147483647 w 1291"/>
              <a:gd name="T27" fmla="*/ 713204953 h 1352"/>
              <a:gd name="T28" fmla="*/ 2147483647 w 1291"/>
              <a:gd name="T29" fmla="*/ 851812902 h 1352"/>
              <a:gd name="T30" fmla="*/ 2147483647 w 1291"/>
              <a:gd name="T31" fmla="*/ 924896613 h 1352"/>
              <a:gd name="T32" fmla="*/ 2147483647 w 1291"/>
              <a:gd name="T33" fmla="*/ 1078626882 h 1352"/>
              <a:gd name="T34" fmla="*/ 2147483647 w 1291"/>
              <a:gd name="T35" fmla="*/ 1290319931 h 1352"/>
              <a:gd name="T36" fmla="*/ 2147483647 w 1291"/>
              <a:gd name="T37" fmla="*/ 1373485851 h 1352"/>
              <a:gd name="T38" fmla="*/ 2147483647 w 1291"/>
              <a:gd name="T39" fmla="*/ 1373485851 h 13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"/>
              <a:gd name="T61" fmla="*/ 0 h 1352"/>
              <a:gd name="T62" fmla="*/ 1291 w 1291"/>
              <a:gd name="T63" fmla="*/ 1352 h 135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" h="1352">
                <a:moveTo>
                  <a:pt x="6" y="546"/>
                </a:moveTo>
                <a:cubicBezTo>
                  <a:pt x="2" y="717"/>
                  <a:pt x="1" y="884"/>
                  <a:pt x="6" y="1011"/>
                </a:cubicBezTo>
                <a:cubicBezTo>
                  <a:pt x="11" y="1138"/>
                  <a:pt x="0" y="1260"/>
                  <a:pt x="34" y="1306"/>
                </a:cubicBezTo>
                <a:cubicBezTo>
                  <a:pt x="68" y="1352"/>
                  <a:pt x="167" y="1315"/>
                  <a:pt x="210" y="1290"/>
                </a:cubicBezTo>
                <a:cubicBezTo>
                  <a:pt x="253" y="1265"/>
                  <a:pt x="273" y="1288"/>
                  <a:pt x="289" y="1156"/>
                </a:cubicBezTo>
                <a:cubicBezTo>
                  <a:pt x="305" y="1024"/>
                  <a:pt x="301" y="647"/>
                  <a:pt x="308" y="497"/>
                </a:cubicBezTo>
                <a:cubicBezTo>
                  <a:pt x="315" y="347"/>
                  <a:pt x="314" y="328"/>
                  <a:pt x="329" y="254"/>
                </a:cubicBezTo>
                <a:cubicBezTo>
                  <a:pt x="344" y="180"/>
                  <a:pt x="368" y="97"/>
                  <a:pt x="396" y="55"/>
                </a:cubicBezTo>
                <a:cubicBezTo>
                  <a:pt x="424" y="13"/>
                  <a:pt x="469" y="8"/>
                  <a:pt x="500" y="4"/>
                </a:cubicBezTo>
                <a:cubicBezTo>
                  <a:pt x="531" y="0"/>
                  <a:pt x="553" y="12"/>
                  <a:pt x="581" y="31"/>
                </a:cubicBezTo>
                <a:cubicBezTo>
                  <a:pt x="609" y="50"/>
                  <a:pt x="647" y="92"/>
                  <a:pt x="670" y="117"/>
                </a:cubicBezTo>
                <a:cubicBezTo>
                  <a:pt x="693" y="142"/>
                  <a:pt x="706" y="162"/>
                  <a:pt x="720" y="182"/>
                </a:cubicBezTo>
                <a:cubicBezTo>
                  <a:pt x="734" y="202"/>
                  <a:pt x="744" y="219"/>
                  <a:pt x="754" y="236"/>
                </a:cubicBezTo>
                <a:cubicBezTo>
                  <a:pt x="764" y="253"/>
                  <a:pt x="772" y="266"/>
                  <a:pt x="782" y="283"/>
                </a:cubicBezTo>
                <a:cubicBezTo>
                  <a:pt x="792" y="300"/>
                  <a:pt x="806" y="324"/>
                  <a:pt x="814" y="338"/>
                </a:cubicBezTo>
                <a:cubicBezTo>
                  <a:pt x="822" y="352"/>
                  <a:pt x="817" y="352"/>
                  <a:pt x="827" y="367"/>
                </a:cubicBezTo>
                <a:cubicBezTo>
                  <a:pt x="836" y="382"/>
                  <a:pt x="846" y="404"/>
                  <a:pt x="870" y="428"/>
                </a:cubicBezTo>
                <a:cubicBezTo>
                  <a:pt x="893" y="452"/>
                  <a:pt x="932" y="493"/>
                  <a:pt x="972" y="512"/>
                </a:cubicBezTo>
                <a:cubicBezTo>
                  <a:pt x="1012" y="531"/>
                  <a:pt x="1057" y="540"/>
                  <a:pt x="1110" y="545"/>
                </a:cubicBezTo>
                <a:cubicBezTo>
                  <a:pt x="1163" y="550"/>
                  <a:pt x="1253" y="545"/>
                  <a:pt x="1291" y="545"/>
                </a:cubicBezTo>
              </a:path>
            </a:pathLst>
          </a:custGeom>
          <a:solidFill>
            <a:schemeClr val="bg1"/>
          </a:solidFill>
          <a:ln w="25400">
            <a:solidFill>
              <a:srgbClr val="000000"/>
            </a:solidFill>
            <a:round/>
            <a:headEnd/>
            <a:tailEnd type="none" w="lg" len="lg"/>
          </a:ln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0" name="Line 19"/>
          <p:cNvSpPr>
            <a:spLocks noChangeShapeType="1"/>
          </p:cNvSpPr>
          <p:nvPr/>
        </p:nvSpPr>
        <p:spPr bwMode="auto">
          <a:xfrm>
            <a:off x="1524000" y="1322388"/>
            <a:ext cx="0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1" name="Line 21"/>
          <p:cNvSpPr>
            <a:spLocks noChangeShapeType="1"/>
          </p:cNvSpPr>
          <p:nvPr/>
        </p:nvSpPr>
        <p:spPr bwMode="auto">
          <a:xfrm>
            <a:off x="3940175" y="1550988"/>
            <a:ext cx="1600200" cy="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2" name="Line 22"/>
          <p:cNvSpPr>
            <a:spLocks noChangeShapeType="1"/>
          </p:cNvSpPr>
          <p:nvPr/>
        </p:nvSpPr>
        <p:spPr bwMode="auto">
          <a:xfrm>
            <a:off x="2141538" y="1550988"/>
            <a:ext cx="1458912" cy="4762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3" name="Line 23"/>
          <p:cNvSpPr>
            <a:spLocks noChangeShapeType="1"/>
          </p:cNvSpPr>
          <p:nvPr/>
        </p:nvSpPr>
        <p:spPr bwMode="auto">
          <a:xfrm>
            <a:off x="1714500" y="1550988"/>
            <a:ext cx="304800" cy="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grpSp>
        <p:nvGrpSpPr>
          <p:cNvPr id="22544" name="Group 24"/>
          <p:cNvGrpSpPr>
            <a:grpSpLocks/>
          </p:cNvGrpSpPr>
          <p:nvPr/>
        </p:nvGrpSpPr>
        <p:grpSpPr bwMode="auto">
          <a:xfrm>
            <a:off x="2024063" y="1550988"/>
            <a:ext cx="100012" cy="1066800"/>
            <a:chOff x="1037" y="432"/>
            <a:chExt cx="96" cy="1249"/>
          </a:xfrm>
        </p:grpSpPr>
        <p:sp>
          <p:nvSpPr>
            <p:cNvPr id="22565" name="Line 25"/>
            <p:cNvSpPr>
              <a:spLocks noChangeShapeType="1"/>
            </p:cNvSpPr>
            <p:nvPr/>
          </p:nvSpPr>
          <p:spPr bwMode="auto">
            <a:xfrm flipV="1">
              <a:off x="1037" y="1670"/>
              <a:ext cx="9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6" name="Line 26"/>
            <p:cNvSpPr>
              <a:spLocks noChangeShapeType="1"/>
            </p:cNvSpPr>
            <p:nvPr/>
          </p:nvSpPr>
          <p:spPr bwMode="auto">
            <a:xfrm flipV="1">
              <a:off x="1037" y="432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7" name="Line 27"/>
            <p:cNvSpPr>
              <a:spLocks noChangeShapeType="1"/>
            </p:cNvSpPr>
            <p:nvPr/>
          </p:nvSpPr>
          <p:spPr bwMode="auto">
            <a:xfrm flipV="1">
              <a:off x="1131" y="433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</p:grpSp>
      <p:grpSp>
        <p:nvGrpSpPr>
          <p:cNvPr id="22545" name="Group 28"/>
          <p:cNvGrpSpPr>
            <a:grpSpLocks/>
          </p:cNvGrpSpPr>
          <p:nvPr/>
        </p:nvGrpSpPr>
        <p:grpSpPr bwMode="auto">
          <a:xfrm>
            <a:off x="3622675" y="1550988"/>
            <a:ext cx="300038" cy="1066800"/>
            <a:chOff x="1037" y="432"/>
            <a:chExt cx="96" cy="1249"/>
          </a:xfrm>
        </p:grpSpPr>
        <p:sp>
          <p:nvSpPr>
            <p:cNvPr id="22562" name="Line 29"/>
            <p:cNvSpPr>
              <a:spLocks noChangeShapeType="1"/>
            </p:cNvSpPr>
            <p:nvPr/>
          </p:nvSpPr>
          <p:spPr bwMode="auto">
            <a:xfrm flipV="1">
              <a:off x="1037" y="1670"/>
              <a:ext cx="9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3" name="Line 30"/>
            <p:cNvSpPr>
              <a:spLocks noChangeShapeType="1"/>
            </p:cNvSpPr>
            <p:nvPr/>
          </p:nvSpPr>
          <p:spPr bwMode="auto">
            <a:xfrm flipV="1">
              <a:off x="1037" y="432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4" name="Line 31"/>
            <p:cNvSpPr>
              <a:spLocks noChangeShapeType="1"/>
            </p:cNvSpPr>
            <p:nvPr/>
          </p:nvSpPr>
          <p:spPr bwMode="auto">
            <a:xfrm flipV="1">
              <a:off x="1131" y="433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</p:grpSp>
      <p:grpSp>
        <p:nvGrpSpPr>
          <p:cNvPr id="22546" name="Group 32"/>
          <p:cNvGrpSpPr>
            <a:grpSpLocks/>
          </p:cNvGrpSpPr>
          <p:nvPr/>
        </p:nvGrpSpPr>
        <p:grpSpPr bwMode="auto">
          <a:xfrm>
            <a:off x="5522913" y="1550988"/>
            <a:ext cx="490537" cy="1066800"/>
            <a:chOff x="1037" y="432"/>
            <a:chExt cx="96" cy="1249"/>
          </a:xfrm>
        </p:grpSpPr>
        <p:sp>
          <p:nvSpPr>
            <p:cNvPr id="22559" name="Line 33"/>
            <p:cNvSpPr>
              <a:spLocks noChangeShapeType="1"/>
            </p:cNvSpPr>
            <p:nvPr/>
          </p:nvSpPr>
          <p:spPr bwMode="auto">
            <a:xfrm flipV="1">
              <a:off x="1037" y="1670"/>
              <a:ext cx="9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0" name="Line 34"/>
            <p:cNvSpPr>
              <a:spLocks noChangeShapeType="1"/>
            </p:cNvSpPr>
            <p:nvPr/>
          </p:nvSpPr>
          <p:spPr bwMode="auto">
            <a:xfrm flipV="1">
              <a:off x="1037" y="432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sp>
          <p:nvSpPr>
            <p:cNvPr id="22561" name="Line 35"/>
            <p:cNvSpPr>
              <a:spLocks noChangeShapeType="1"/>
            </p:cNvSpPr>
            <p:nvPr/>
          </p:nvSpPr>
          <p:spPr bwMode="auto">
            <a:xfrm flipV="1">
              <a:off x="1131" y="433"/>
              <a:ext cx="0" cy="124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</p:grpSp>
      <p:sp>
        <p:nvSpPr>
          <p:cNvPr id="22547" name="Line 36"/>
          <p:cNvSpPr>
            <a:spLocks noChangeShapeType="1"/>
          </p:cNvSpPr>
          <p:nvPr/>
        </p:nvSpPr>
        <p:spPr bwMode="auto">
          <a:xfrm>
            <a:off x="6003925" y="1550988"/>
            <a:ext cx="1600200" cy="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8" name="Line 37"/>
          <p:cNvSpPr>
            <a:spLocks noChangeShapeType="1"/>
          </p:cNvSpPr>
          <p:nvPr/>
        </p:nvSpPr>
        <p:spPr bwMode="auto">
          <a:xfrm>
            <a:off x="1708150" y="1017588"/>
            <a:ext cx="0" cy="35052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non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49" name="Text Box 38"/>
          <p:cNvSpPr txBox="1">
            <a:spLocks noChangeArrowheads="1"/>
          </p:cNvSpPr>
          <p:nvPr/>
        </p:nvSpPr>
        <p:spPr bwMode="auto">
          <a:xfrm rot="16200000" flipH="1">
            <a:off x="668337" y="3536951"/>
            <a:ext cx="1319213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Flow, ml/min</a:t>
            </a:r>
          </a:p>
        </p:txBody>
      </p:sp>
      <p:sp>
        <p:nvSpPr>
          <p:cNvPr id="22550" name="Text Box 39"/>
          <p:cNvSpPr txBox="1">
            <a:spLocks noChangeArrowheads="1"/>
          </p:cNvSpPr>
          <p:nvPr/>
        </p:nvSpPr>
        <p:spPr bwMode="auto">
          <a:xfrm rot="16200000" flipH="1">
            <a:off x="433387" y="1714501"/>
            <a:ext cx="1789113" cy="3667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Pressure, mm Hg</a:t>
            </a:r>
          </a:p>
        </p:txBody>
      </p:sp>
      <p:sp>
        <p:nvSpPr>
          <p:cNvPr id="22551" name="Text Box 41"/>
          <p:cNvSpPr txBox="1">
            <a:spLocks noChangeArrowheads="1"/>
          </p:cNvSpPr>
          <p:nvPr/>
        </p:nvSpPr>
        <p:spPr bwMode="auto">
          <a:xfrm>
            <a:off x="1949450" y="762000"/>
            <a:ext cx="1044575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0000"/>
              </a:spcAft>
            </a:pPr>
            <a:r>
              <a:rPr lang="en-US" sz="1700"/>
              <a:t>occlusion</a:t>
            </a:r>
          </a:p>
        </p:txBody>
      </p:sp>
      <p:sp>
        <p:nvSpPr>
          <p:cNvPr id="22552" name="Line 42"/>
          <p:cNvSpPr>
            <a:spLocks noChangeShapeType="1"/>
          </p:cNvSpPr>
          <p:nvPr/>
        </p:nvSpPr>
        <p:spPr bwMode="auto">
          <a:xfrm>
            <a:off x="2016125" y="1128713"/>
            <a:ext cx="0" cy="3810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53" name="Text Box 44"/>
          <p:cNvSpPr txBox="1">
            <a:spLocks noChangeArrowheads="1"/>
          </p:cNvSpPr>
          <p:nvPr/>
        </p:nvSpPr>
        <p:spPr bwMode="auto">
          <a:xfrm>
            <a:off x="3552825" y="762000"/>
            <a:ext cx="1044575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0000"/>
              </a:spcAft>
            </a:pPr>
            <a:r>
              <a:rPr lang="en-US" sz="1700"/>
              <a:t>occlusion</a:t>
            </a:r>
          </a:p>
        </p:txBody>
      </p:sp>
      <p:sp>
        <p:nvSpPr>
          <p:cNvPr id="22554" name="Line 45"/>
          <p:cNvSpPr>
            <a:spLocks noChangeShapeType="1"/>
          </p:cNvSpPr>
          <p:nvPr/>
        </p:nvSpPr>
        <p:spPr bwMode="auto">
          <a:xfrm>
            <a:off x="3619500" y="1128713"/>
            <a:ext cx="0" cy="3810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55" name="Text Box 47"/>
          <p:cNvSpPr txBox="1">
            <a:spLocks noChangeArrowheads="1"/>
          </p:cNvSpPr>
          <p:nvPr/>
        </p:nvSpPr>
        <p:spPr bwMode="auto">
          <a:xfrm>
            <a:off x="5446713" y="762000"/>
            <a:ext cx="1044575" cy="36671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0000"/>
              </a:spcAft>
            </a:pPr>
            <a:r>
              <a:rPr lang="en-US" sz="1700"/>
              <a:t>occlusion</a:t>
            </a:r>
          </a:p>
        </p:txBody>
      </p:sp>
      <p:sp>
        <p:nvSpPr>
          <p:cNvPr id="22556" name="Line 48"/>
          <p:cNvSpPr>
            <a:spLocks noChangeShapeType="1"/>
          </p:cNvSpPr>
          <p:nvPr/>
        </p:nvSpPr>
        <p:spPr bwMode="auto">
          <a:xfrm>
            <a:off x="5513388" y="1128713"/>
            <a:ext cx="0" cy="3810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>
            <a:spAutoFit/>
          </a:bodyPr>
          <a:lstStyle/>
          <a:p>
            <a:endParaRPr lang="en-US"/>
          </a:p>
        </p:txBody>
      </p:sp>
      <p:sp>
        <p:nvSpPr>
          <p:cNvPr id="22557" name="Rectangle 49"/>
          <p:cNvSpPr>
            <a:spLocks noGrp="1" noChangeArrowheads="1"/>
          </p:cNvSpPr>
          <p:nvPr>
            <p:ph type="title"/>
          </p:nvPr>
        </p:nvSpPr>
        <p:spPr>
          <a:xfrm>
            <a:off x="3495675" y="185738"/>
            <a:ext cx="2228850" cy="352425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Reactive hyperemia</a:t>
            </a:r>
          </a:p>
        </p:txBody>
      </p:sp>
      <p:sp>
        <p:nvSpPr>
          <p:cNvPr id="22558" name="Text Box 50"/>
          <p:cNvSpPr txBox="1">
            <a:spLocks noChangeArrowheads="1"/>
          </p:cNvSpPr>
          <p:nvPr/>
        </p:nvSpPr>
        <p:spPr bwMode="auto">
          <a:xfrm>
            <a:off x="762000" y="4765675"/>
            <a:ext cx="7924800" cy="163512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0000"/>
              </a:spcAft>
            </a:pPr>
            <a:r>
              <a:rPr lang="en-US" sz="1700" dirty="0"/>
              <a:t>Occlusion of an artery is followed by an increase in blood flow above control level when the occlusion is released.</a:t>
            </a:r>
          </a:p>
          <a:p>
            <a:pPr algn="l" eaLnBrk="1" hangingPunct="1">
              <a:spcAft>
                <a:spcPct val="30000"/>
              </a:spcAft>
            </a:pPr>
            <a:r>
              <a:rPr lang="en-US" sz="1700" dirty="0"/>
              <a:t>The longer the occlusion, the greater the increase in flow.</a:t>
            </a:r>
          </a:p>
          <a:p>
            <a:pPr algn="l" eaLnBrk="1" hangingPunct="1">
              <a:spcAft>
                <a:spcPct val="30000"/>
              </a:spcAft>
            </a:pPr>
            <a:r>
              <a:rPr lang="en-US" sz="1700" b="1" i="1" dirty="0"/>
              <a:t>During occlusion hypoxia prevails and vasodilator metabolites accumulate.</a:t>
            </a:r>
          </a:p>
          <a:p>
            <a:pPr algn="l" eaLnBrk="1" hangingPunct="1">
              <a:spcAft>
                <a:spcPct val="30000"/>
              </a:spcAft>
            </a:pPr>
            <a:r>
              <a:rPr lang="en-US" sz="1700" b="1" i="1" dirty="0"/>
              <a:t>When flow resumes these metabolites produce vasodilation.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5" y="85725"/>
            <a:ext cx="4678363" cy="657225"/>
          </a:xfrm>
        </p:spPr>
        <p:txBody>
          <a:bodyPr>
            <a:spAutoFit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Catecholamines regulating the circulation: norepinephrine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990600" y="3733800"/>
            <a:ext cx="7239000" cy="130175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700"/>
              <a:t>Skeletal muscle and coronary arterioles have beta receptors.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700"/>
              <a:t>They can be dilated by low dose epinephrine.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700"/>
              <a:t>Norepinephrine is a constrictor because it has a greater affinity for alpha receptors but it can react with beta receptors.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1371600" y="1598613"/>
            <a:ext cx="6477000" cy="1582737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5000"/>
              </a:spcAft>
            </a:pPr>
            <a:r>
              <a:rPr lang="en-US" sz="1700" u="sng"/>
              <a:t>Neuroeffector</a:t>
            </a:r>
            <a:r>
              <a:rPr lang="en-US" sz="1700"/>
              <a:t>		</a:t>
            </a:r>
            <a:r>
              <a:rPr lang="en-US" sz="1700" u="sng"/>
              <a:t>Receptor</a:t>
            </a:r>
            <a:r>
              <a:rPr lang="en-US" sz="1700"/>
              <a:t> 	</a:t>
            </a:r>
            <a:r>
              <a:rPr lang="en-US" sz="1700" u="sng"/>
              <a:t>Action</a:t>
            </a:r>
          </a:p>
          <a:p>
            <a:pPr algn="l" eaLnBrk="1" hangingPunct="1">
              <a:spcAft>
                <a:spcPct val="35000"/>
              </a:spcAft>
            </a:pPr>
            <a:r>
              <a:rPr lang="en-US" sz="1700"/>
              <a:t>Norepinephrine		Alpha		Vasoconstriction</a:t>
            </a:r>
          </a:p>
          <a:p>
            <a:pPr algn="l" eaLnBrk="1" hangingPunct="1"/>
            <a:r>
              <a:rPr lang="en-US" sz="1700"/>
              <a:t>Norepinephrine		Beta 1		</a:t>
            </a:r>
            <a:r>
              <a:rPr lang="en-US" sz="1700">
                <a:sym typeface="Symbol" charset="0"/>
              </a:rPr>
              <a:t> </a:t>
            </a:r>
            <a:r>
              <a:rPr lang="en-US" sz="1700"/>
              <a:t>Heart rate</a:t>
            </a:r>
          </a:p>
          <a:p>
            <a:pPr lvl="1" algn="l" eaLnBrk="1" hangingPunct="1"/>
            <a:r>
              <a:rPr lang="en-US" sz="1700">
                <a:sym typeface="Symbol" charset="0"/>
              </a:rPr>
              <a:t>					 </a:t>
            </a:r>
            <a:r>
              <a:rPr lang="en-US" sz="1700"/>
              <a:t>Contractility</a:t>
            </a:r>
          </a:p>
          <a:p>
            <a:pPr lvl="1" algn="l" eaLnBrk="1" hangingPunct="1"/>
            <a:r>
              <a:rPr lang="en-US" sz="1700">
                <a:sym typeface="Symbol" charset="0"/>
              </a:rPr>
              <a:t>					 </a:t>
            </a:r>
            <a:r>
              <a:rPr lang="en-US" sz="1700"/>
              <a:t>Cardiac output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93938" y="323850"/>
            <a:ext cx="4987925" cy="657225"/>
          </a:xfrm>
          <a:ln cap="flat"/>
        </p:spPr>
        <p:txBody>
          <a:bodyPr>
            <a:spAutoFit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Catecholamines regulating the circulation: epinephrine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2413000" y="1219200"/>
            <a:ext cx="4749800" cy="39290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25000"/>
              </a:spcAft>
            </a:pPr>
            <a:r>
              <a:rPr lang="en-US" sz="1700"/>
              <a:t>Secreted from the adrenal medulla.</a:t>
            </a:r>
          </a:p>
          <a:p>
            <a:pPr algn="l" eaLnBrk="1" hangingPunct="1">
              <a:spcAft>
                <a:spcPct val="25000"/>
              </a:spcAft>
            </a:pPr>
            <a:r>
              <a:rPr lang="en-US" sz="1700"/>
              <a:t>Release controlled by sympathetic nerves</a:t>
            </a:r>
          </a:p>
          <a:p>
            <a:pPr algn="l" eaLnBrk="1" hangingPunct="1">
              <a:spcAft>
                <a:spcPct val="25000"/>
              </a:spcAft>
            </a:pPr>
            <a:r>
              <a:rPr lang="en-US" sz="1700" u="sng"/>
              <a:t>Cardiac actions</a:t>
            </a:r>
          </a:p>
          <a:p>
            <a:pPr lvl="1" algn="l" eaLnBrk="1" hangingPunct="1">
              <a:spcAft>
                <a:spcPct val="25000"/>
              </a:spcAft>
            </a:pPr>
            <a:r>
              <a:rPr lang="en-US" sz="1700">
                <a:sym typeface="Symbol" charset="0"/>
              </a:rPr>
              <a:t></a:t>
            </a:r>
            <a:r>
              <a:rPr lang="en-US" sz="1700" b="1">
                <a:sym typeface="Symbol" charset="0"/>
              </a:rPr>
              <a:t> </a:t>
            </a:r>
            <a:r>
              <a:rPr lang="en-US" sz="1700"/>
              <a:t>Heart rate</a:t>
            </a:r>
          </a:p>
          <a:p>
            <a:pPr lvl="1" algn="l" eaLnBrk="1" hangingPunct="1">
              <a:spcAft>
                <a:spcPct val="25000"/>
              </a:spcAft>
            </a:pPr>
            <a:r>
              <a:rPr lang="en-US" sz="1700">
                <a:sym typeface="Symbol" charset="0"/>
              </a:rPr>
              <a:t></a:t>
            </a:r>
            <a:r>
              <a:rPr lang="en-US" sz="1700" b="1">
                <a:sym typeface="Symbol" charset="0"/>
              </a:rPr>
              <a:t> </a:t>
            </a:r>
            <a:r>
              <a:rPr lang="en-US" sz="1700"/>
              <a:t>Contractility</a:t>
            </a:r>
          </a:p>
          <a:p>
            <a:pPr lvl="1" algn="l" eaLnBrk="1" hangingPunct="1">
              <a:spcAft>
                <a:spcPct val="25000"/>
              </a:spcAft>
            </a:pPr>
            <a:r>
              <a:rPr lang="en-US" sz="1700">
                <a:sym typeface="Symbol" charset="0"/>
              </a:rPr>
              <a:t></a:t>
            </a:r>
            <a:r>
              <a:rPr lang="en-US" sz="1700" b="1">
                <a:sym typeface="Symbol" charset="0"/>
              </a:rPr>
              <a:t> </a:t>
            </a:r>
            <a:r>
              <a:rPr lang="en-US" sz="1700"/>
              <a:t>Cardiac output</a:t>
            </a:r>
          </a:p>
          <a:p>
            <a:pPr algn="l" eaLnBrk="1" hangingPunct="1">
              <a:spcAft>
                <a:spcPct val="25000"/>
              </a:spcAft>
            </a:pPr>
            <a:r>
              <a:rPr lang="en-US" sz="1700" u="sng"/>
              <a:t>Vascular</a:t>
            </a:r>
          </a:p>
          <a:p>
            <a:pPr lvl="1" algn="l" eaLnBrk="1" hangingPunct="1">
              <a:spcAft>
                <a:spcPct val="25000"/>
              </a:spcAft>
            </a:pPr>
            <a:r>
              <a:rPr lang="en-US" sz="1700"/>
              <a:t>Constricts</a:t>
            </a:r>
          </a:p>
          <a:p>
            <a:pPr lvl="2" algn="l" eaLnBrk="1" hangingPunct="1">
              <a:spcAft>
                <a:spcPct val="25000"/>
              </a:spcAft>
            </a:pPr>
            <a:r>
              <a:rPr lang="en-US" sz="1700"/>
              <a:t>Kidney</a:t>
            </a:r>
          </a:p>
          <a:p>
            <a:pPr lvl="2" algn="l" eaLnBrk="1" hangingPunct="1">
              <a:spcAft>
                <a:spcPct val="25000"/>
              </a:spcAft>
            </a:pPr>
            <a:r>
              <a:rPr lang="en-US" sz="1700"/>
              <a:t>Splanchnic bed</a:t>
            </a:r>
          </a:p>
          <a:p>
            <a:pPr lvl="2" algn="l" eaLnBrk="1" hangingPunct="1">
              <a:spcAft>
                <a:spcPct val="25000"/>
              </a:spcAft>
            </a:pPr>
            <a:r>
              <a:rPr lang="en-US" sz="1700"/>
              <a:t>Skin</a:t>
            </a:r>
          </a:p>
          <a:p>
            <a:pPr lvl="1" algn="l" eaLnBrk="1" hangingPunct="1">
              <a:spcAft>
                <a:spcPct val="25000"/>
              </a:spcAft>
            </a:pPr>
            <a:r>
              <a:rPr lang="en-US" sz="1700"/>
              <a:t>Dilates heart &amp; skeletal muscle (low dose)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0663"/>
            <a:ext cx="5235575" cy="931862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b="1" i="1">
                <a:latin typeface="Arial" charset="0"/>
                <a:ea typeface="ＭＳ Ｐゴシック" charset="0"/>
              </a:rPr>
              <a:t>Peripheral resistance vessels are regulated by intrinsic (local) mechanisms, and by extrinsic mechanisms (hormones &amp; the autonomic NS).</a:t>
            </a:r>
          </a:p>
        </p:txBody>
      </p:sp>
      <p:sp>
        <p:nvSpPr>
          <p:cNvPr id="6147" name="Text Box 51"/>
          <p:cNvSpPr txBox="1">
            <a:spLocks noChangeArrowheads="1"/>
          </p:cNvSpPr>
          <p:nvPr/>
        </p:nvSpPr>
        <p:spPr bwMode="auto">
          <a:xfrm>
            <a:off x="1219200" y="5715000"/>
            <a:ext cx="6858000" cy="952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Aft>
                <a:spcPct val="25000"/>
              </a:spcAft>
            </a:pPr>
            <a:r>
              <a:rPr lang="en-US" sz="1700"/>
              <a:t>Distribution of blood flow among different organs is regulated by myogenic, metabolic, neural, &amp; hormonal effects on arteriolar radius.</a:t>
            </a:r>
          </a:p>
          <a:p>
            <a:pPr algn="l">
              <a:spcAft>
                <a:spcPct val="25000"/>
              </a:spcAft>
            </a:pPr>
            <a:r>
              <a:rPr lang="en-US" sz="1700"/>
              <a:t>Extrinsic actions are superimposed on intrinsic control.</a:t>
            </a:r>
          </a:p>
        </p:txBody>
      </p:sp>
      <p:grpSp>
        <p:nvGrpSpPr>
          <p:cNvPr id="6148" name="Group 68"/>
          <p:cNvGrpSpPr>
            <a:grpSpLocks/>
          </p:cNvGrpSpPr>
          <p:nvPr/>
        </p:nvGrpSpPr>
        <p:grpSpPr bwMode="auto">
          <a:xfrm>
            <a:off x="228600" y="228600"/>
            <a:ext cx="8751888" cy="5257800"/>
            <a:chOff x="144" y="144"/>
            <a:chExt cx="5513" cy="3312"/>
          </a:xfrm>
        </p:grpSpPr>
        <p:sp>
          <p:nvSpPr>
            <p:cNvPr id="6149" name="Text Box 4"/>
            <p:cNvSpPr txBox="1">
              <a:spLocks noChangeArrowheads="1"/>
            </p:cNvSpPr>
            <p:nvPr/>
          </p:nvSpPr>
          <p:spPr bwMode="auto">
            <a:xfrm>
              <a:off x="4032" y="2784"/>
              <a:ext cx="1230" cy="6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Aft>
                  <a:spcPct val="25000"/>
                </a:spcAft>
              </a:pPr>
              <a:r>
                <a:rPr lang="en-US" sz="1700"/>
                <a:t>F = </a:t>
              </a:r>
              <a:r>
                <a:rPr lang="en-US" sz="1700">
                  <a:latin typeface="Symbol" charset="0"/>
                </a:rPr>
                <a:t>D</a:t>
              </a:r>
              <a:r>
                <a:rPr lang="en-US" sz="1700"/>
                <a:t>P/R</a:t>
              </a:r>
            </a:p>
            <a:p>
              <a:pPr>
                <a:spcAft>
                  <a:spcPct val="25000"/>
                </a:spcAft>
              </a:pPr>
              <a:r>
                <a:rPr lang="en-US" sz="1700"/>
                <a:t>CO = MAP/TPR</a:t>
              </a:r>
            </a:p>
            <a:p>
              <a:pPr>
                <a:spcAft>
                  <a:spcPct val="25000"/>
                </a:spcAft>
              </a:pPr>
              <a:r>
                <a:rPr lang="en-US" sz="1700"/>
                <a:t>MAP = CO x TPR</a:t>
              </a:r>
            </a:p>
          </p:txBody>
        </p:sp>
        <p:sp>
          <p:nvSpPr>
            <p:cNvPr id="6150" name="Text Box 17"/>
            <p:cNvSpPr txBox="1">
              <a:spLocks noChangeArrowheads="1"/>
            </p:cNvSpPr>
            <p:nvPr/>
          </p:nvSpPr>
          <p:spPr bwMode="auto">
            <a:xfrm>
              <a:off x="1920" y="2181"/>
              <a:ext cx="250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700"/>
                <a:t>Voltage gated Ca</a:t>
              </a:r>
              <a:r>
                <a:rPr lang="en-US" sz="1700" baseline="30000"/>
                <a:t>++</a:t>
              </a:r>
              <a:r>
                <a:rPr lang="en-US" sz="1700"/>
                <a:t> channels in VSM</a:t>
              </a:r>
            </a:p>
          </p:txBody>
        </p:sp>
        <p:cxnSp>
          <p:nvCxnSpPr>
            <p:cNvPr id="6151" name="AutoShape 18"/>
            <p:cNvCxnSpPr>
              <a:cxnSpLocks noChangeShapeType="1"/>
              <a:stCxn id="6161" idx="2"/>
              <a:endCxn id="6150" idx="0"/>
            </p:cNvCxnSpPr>
            <p:nvPr/>
          </p:nvCxnSpPr>
          <p:spPr bwMode="auto">
            <a:xfrm rot="16200000" flipH="1">
              <a:off x="1799" y="801"/>
              <a:ext cx="527" cy="2223"/>
            </a:xfrm>
            <a:prstGeom prst="bentConnector3">
              <a:avLst>
                <a:gd name="adj1" fmla="val 49907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2" name="AutoShape 19"/>
            <p:cNvCxnSpPr>
              <a:cxnSpLocks noChangeShapeType="1"/>
              <a:stCxn id="6160" idx="2"/>
              <a:endCxn id="6150" idx="0"/>
            </p:cNvCxnSpPr>
            <p:nvPr/>
          </p:nvCxnSpPr>
          <p:spPr bwMode="auto">
            <a:xfrm rot="16200000" flipH="1">
              <a:off x="2389" y="1392"/>
              <a:ext cx="609" cy="960"/>
            </a:xfrm>
            <a:prstGeom prst="bentConnector3">
              <a:avLst>
                <a:gd name="adj1" fmla="val 49917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3" name="AutoShape 20"/>
            <p:cNvCxnSpPr>
              <a:cxnSpLocks noChangeShapeType="1"/>
              <a:stCxn id="6159" idx="2"/>
              <a:endCxn id="6150" idx="0"/>
            </p:cNvCxnSpPr>
            <p:nvPr/>
          </p:nvCxnSpPr>
          <p:spPr bwMode="auto">
            <a:xfrm rot="16200000" flipH="1">
              <a:off x="2910" y="1912"/>
              <a:ext cx="527" cy="1"/>
            </a:xfrm>
            <a:prstGeom prst="bentConnector3">
              <a:avLst>
                <a:gd name="adj1" fmla="val 49907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4" name="AutoShape 23"/>
            <p:cNvCxnSpPr>
              <a:cxnSpLocks noChangeShapeType="1"/>
              <a:stCxn id="6166" idx="2"/>
              <a:endCxn id="6150" idx="0"/>
            </p:cNvCxnSpPr>
            <p:nvPr/>
          </p:nvCxnSpPr>
          <p:spPr bwMode="auto">
            <a:xfrm rot="5400000">
              <a:off x="3306" y="1436"/>
              <a:ext cx="608" cy="871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5" name="AutoShape 24"/>
            <p:cNvCxnSpPr>
              <a:cxnSpLocks noChangeShapeType="1"/>
              <a:stCxn id="6165" idx="2"/>
              <a:endCxn id="6150" idx="0"/>
            </p:cNvCxnSpPr>
            <p:nvPr/>
          </p:nvCxnSpPr>
          <p:spPr bwMode="auto">
            <a:xfrm rot="5400000">
              <a:off x="3818" y="1005"/>
              <a:ext cx="527" cy="1816"/>
            </a:xfrm>
            <a:prstGeom prst="bentConnector3">
              <a:avLst>
                <a:gd name="adj1" fmla="val 49907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6" name="Text Box 7"/>
            <p:cNvSpPr txBox="1">
              <a:spLocks noChangeArrowheads="1"/>
            </p:cNvSpPr>
            <p:nvPr/>
          </p:nvSpPr>
          <p:spPr bwMode="auto">
            <a:xfrm>
              <a:off x="1056" y="2544"/>
              <a:ext cx="6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 b="1"/>
                <a:t>HR x SV</a:t>
              </a:r>
            </a:p>
          </p:txBody>
        </p:sp>
        <p:cxnSp>
          <p:nvCxnSpPr>
            <p:cNvPr id="6157" name="AutoShape 9"/>
            <p:cNvCxnSpPr>
              <a:cxnSpLocks noChangeShapeType="1"/>
              <a:stCxn id="6156" idx="2"/>
              <a:endCxn id="6171" idx="0"/>
            </p:cNvCxnSpPr>
            <p:nvPr/>
          </p:nvCxnSpPr>
          <p:spPr bwMode="auto">
            <a:xfrm rot="16200000" flipH="1">
              <a:off x="1812" y="2360"/>
              <a:ext cx="383" cy="1224"/>
            </a:xfrm>
            <a:prstGeom prst="bentConnector3">
              <a:avLst>
                <a:gd name="adj1" fmla="val 4987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8" name="AutoShape 10"/>
            <p:cNvCxnSpPr>
              <a:cxnSpLocks noChangeShapeType="1"/>
              <a:stCxn id="6150" idx="2"/>
              <a:endCxn id="6164" idx="0"/>
            </p:cNvCxnSpPr>
            <p:nvPr/>
          </p:nvCxnSpPr>
          <p:spPr bwMode="auto">
            <a:xfrm rot="5400000">
              <a:off x="3041" y="2550"/>
              <a:ext cx="266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9" name="Text Box 14"/>
            <p:cNvSpPr txBox="1">
              <a:spLocks noChangeArrowheads="1"/>
            </p:cNvSpPr>
            <p:nvPr/>
          </p:nvSpPr>
          <p:spPr bwMode="auto">
            <a:xfrm>
              <a:off x="2791" y="1248"/>
              <a:ext cx="764" cy="39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Endothelial factors</a:t>
              </a:r>
            </a:p>
          </p:txBody>
        </p:sp>
        <p:sp>
          <p:nvSpPr>
            <p:cNvPr id="6160" name="Text Box 15"/>
            <p:cNvSpPr txBox="1">
              <a:spLocks noChangeArrowheads="1"/>
            </p:cNvSpPr>
            <p:nvPr/>
          </p:nvSpPr>
          <p:spPr bwMode="auto">
            <a:xfrm>
              <a:off x="1823" y="1331"/>
              <a:ext cx="78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metabolism</a:t>
              </a:r>
            </a:p>
          </p:txBody>
        </p:sp>
        <p:sp>
          <p:nvSpPr>
            <p:cNvPr id="6161" name="Text Box 16"/>
            <p:cNvSpPr txBox="1">
              <a:spLocks noChangeArrowheads="1"/>
            </p:cNvSpPr>
            <p:nvPr/>
          </p:nvSpPr>
          <p:spPr bwMode="auto">
            <a:xfrm>
              <a:off x="240" y="1248"/>
              <a:ext cx="1422" cy="39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Autoregulation (myogenic, metabolic)</a:t>
              </a:r>
            </a:p>
          </p:txBody>
        </p:sp>
        <p:sp>
          <p:nvSpPr>
            <p:cNvPr id="6162" name="AutoShape 38"/>
            <p:cNvSpPr>
              <a:spLocks noChangeArrowheads="1"/>
            </p:cNvSpPr>
            <p:nvPr/>
          </p:nvSpPr>
          <p:spPr bwMode="auto">
            <a:xfrm>
              <a:off x="144" y="1104"/>
              <a:ext cx="3456" cy="672"/>
            </a:xfrm>
            <a:prstGeom prst="roundRect">
              <a:avLst>
                <a:gd name="adj" fmla="val 16667"/>
              </a:avLst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6163" name="Text Box 39"/>
            <p:cNvSpPr txBox="1">
              <a:spLocks noChangeArrowheads="1"/>
            </p:cNvSpPr>
            <p:nvPr/>
          </p:nvSpPr>
          <p:spPr bwMode="auto">
            <a:xfrm>
              <a:off x="1584" y="912"/>
              <a:ext cx="67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Aft>
                  <a:spcPct val="25000"/>
                </a:spcAft>
              </a:pPr>
              <a:r>
                <a:rPr lang="en-US" sz="1700" b="1"/>
                <a:t>Intrinsic</a:t>
              </a:r>
            </a:p>
          </p:txBody>
        </p:sp>
        <p:sp>
          <p:nvSpPr>
            <p:cNvPr id="6164" name="Text Box 42"/>
            <p:cNvSpPr txBox="1">
              <a:spLocks noChangeArrowheads="1"/>
            </p:cNvSpPr>
            <p:nvPr/>
          </p:nvSpPr>
          <p:spPr bwMode="auto">
            <a:xfrm>
              <a:off x="2703" y="2688"/>
              <a:ext cx="941" cy="23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Arteriolar tone</a:t>
              </a:r>
            </a:p>
          </p:txBody>
        </p:sp>
        <p:sp>
          <p:nvSpPr>
            <p:cNvPr id="6165" name="Text Box 12"/>
            <p:cNvSpPr txBox="1">
              <a:spLocks noChangeArrowheads="1"/>
            </p:cNvSpPr>
            <p:nvPr/>
          </p:nvSpPr>
          <p:spPr bwMode="auto">
            <a:xfrm>
              <a:off x="4473" y="1248"/>
              <a:ext cx="1033" cy="39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Cardiovascular reflexes</a:t>
              </a:r>
            </a:p>
          </p:txBody>
        </p:sp>
        <p:sp>
          <p:nvSpPr>
            <p:cNvPr id="6166" name="Text Box 13"/>
            <p:cNvSpPr txBox="1">
              <a:spLocks noChangeArrowheads="1"/>
            </p:cNvSpPr>
            <p:nvPr/>
          </p:nvSpPr>
          <p:spPr bwMode="auto">
            <a:xfrm>
              <a:off x="3692" y="1330"/>
              <a:ext cx="706" cy="23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700"/>
                <a:t>Hormones</a:t>
              </a:r>
            </a:p>
          </p:txBody>
        </p:sp>
        <p:sp>
          <p:nvSpPr>
            <p:cNvPr id="6167" name="Text Box 29"/>
            <p:cNvSpPr txBox="1">
              <a:spLocks noChangeArrowheads="1"/>
            </p:cNvSpPr>
            <p:nvPr/>
          </p:nvSpPr>
          <p:spPr bwMode="auto">
            <a:xfrm>
              <a:off x="4416" y="518"/>
              <a:ext cx="115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Aft>
                  <a:spcPct val="25000"/>
                </a:spcAft>
              </a:pPr>
              <a:r>
                <a:rPr lang="en-US" sz="1700"/>
                <a:t>Central nervous system</a:t>
              </a:r>
            </a:p>
          </p:txBody>
        </p:sp>
        <p:cxnSp>
          <p:nvCxnSpPr>
            <p:cNvPr id="6168" name="AutoShape 30"/>
            <p:cNvCxnSpPr>
              <a:cxnSpLocks noChangeShapeType="1"/>
              <a:stCxn id="6167" idx="2"/>
              <a:endCxn id="6165" idx="0"/>
            </p:cNvCxnSpPr>
            <p:nvPr/>
          </p:nvCxnSpPr>
          <p:spPr bwMode="auto">
            <a:xfrm flipH="1">
              <a:off x="4990" y="917"/>
              <a:ext cx="2" cy="32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9" name="AutoShape 31"/>
            <p:cNvCxnSpPr>
              <a:cxnSpLocks noChangeShapeType="1"/>
              <a:stCxn id="6167" idx="1"/>
              <a:endCxn id="6166" idx="0"/>
            </p:cNvCxnSpPr>
            <p:nvPr/>
          </p:nvCxnSpPr>
          <p:spPr bwMode="auto">
            <a:xfrm rot="10800000" flipV="1">
              <a:off x="4045" y="715"/>
              <a:ext cx="366" cy="610"/>
            </a:xfrm>
            <a:prstGeom prst="bentConnector2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0" name="AutoShape 45"/>
            <p:cNvSpPr>
              <a:spLocks noChangeArrowheads="1"/>
            </p:cNvSpPr>
            <p:nvPr/>
          </p:nvSpPr>
          <p:spPr bwMode="auto">
            <a:xfrm>
              <a:off x="3648" y="288"/>
              <a:ext cx="2009" cy="1728"/>
            </a:xfrm>
            <a:prstGeom prst="roundRect">
              <a:avLst>
                <a:gd name="adj" fmla="val 16667"/>
              </a:avLst>
            </a:prstGeom>
            <a:noFill/>
            <a:ln w="22225">
              <a:solidFill>
                <a:srgbClr val="000000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6171" name="Text Box 61"/>
            <p:cNvSpPr txBox="1">
              <a:spLocks noChangeArrowheads="1"/>
            </p:cNvSpPr>
            <p:nvPr/>
          </p:nvSpPr>
          <p:spPr bwMode="auto">
            <a:xfrm>
              <a:off x="1776" y="3168"/>
              <a:ext cx="1680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/>
                <a:t>MAP   =   CO   x  TPR</a:t>
              </a:r>
            </a:p>
          </p:txBody>
        </p:sp>
        <p:sp>
          <p:nvSpPr>
            <p:cNvPr id="6172" name="Oval 63"/>
            <p:cNvSpPr>
              <a:spLocks noChangeArrowheads="1"/>
            </p:cNvSpPr>
            <p:nvPr/>
          </p:nvSpPr>
          <p:spPr bwMode="auto">
            <a:xfrm>
              <a:off x="2982" y="3120"/>
              <a:ext cx="384" cy="3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173" name="Oval 64"/>
            <p:cNvSpPr>
              <a:spLocks noChangeArrowheads="1"/>
            </p:cNvSpPr>
            <p:nvPr/>
          </p:nvSpPr>
          <p:spPr bwMode="auto">
            <a:xfrm>
              <a:off x="2448" y="3120"/>
              <a:ext cx="384" cy="3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6174" name="AutoShape 65"/>
            <p:cNvCxnSpPr>
              <a:cxnSpLocks noChangeShapeType="1"/>
              <a:stCxn id="6164" idx="2"/>
              <a:endCxn id="6172" idx="0"/>
            </p:cNvCxnSpPr>
            <p:nvPr/>
          </p:nvCxnSpPr>
          <p:spPr bwMode="auto">
            <a:xfrm>
              <a:off x="3174" y="2926"/>
              <a:ext cx="0" cy="18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75" name="Text Box 35"/>
            <p:cNvSpPr txBox="1">
              <a:spLocks noChangeArrowheads="1"/>
            </p:cNvSpPr>
            <p:nvPr/>
          </p:nvSpPr>
          <p:spPr bwMode="auto">
            <a:xfrm>
              <a:off x="4320" y="144"/>
              <a:ext cx="72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Aft>
                  <a:spcPct val="25000"/>
                </a:spcAft>
              </a:pPr>
              <a:r>
                <a:rPr lang="en-US" sz="1700" b="1"/>
                <a:t>Extrinsic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32125" y="228600"/>
            <a:ext cx="2971800" cy="381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Angiotensin &amp; vasopressin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981200" y="758825"/>
            <a:ext cx="5075238" cy="465455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10000"/>
              </a:lnSpc>
            </a:pPr>
            <a:r>
              <a:rPr lang="en-US" sz="1700" u="sng"/>
              <a:t>Angiotensin II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Generated by angiotensin converting enzyme in blood in response to secretion of renin from kidneys. Renin secretion is stimulated by: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>
                <a:sym typeface="Symbol" charset="0"/>
              </a:rPr>
              <a:t> </a:t>
            </a:r>
            <a:r>
              <a:rPr lang="en-US" sz="1700"/>
              <a:t>Arterial pressure or blood volume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/>
              <a:t>Low salt diet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Vasoconstrictor, increases TPR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Retains salt (kidneys)</a:t>
            </a:r>
          </a:p>
          <a:p>
            <a:pPr algn="l" eaLnBrk="1" hangingPunct="1">
              <a:lnSpc>
                <a:spcPct val="110000"/>
              </a:lnSpc>
            </a:pPr>
            <a:r>
              <a:rPr lang="en-US" sz="1700" u="sng"/>
              <a:t>Vasopressin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Secreted from posterior pituitary in response to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>
                <a:sym typeface="Symbol" charset="0"/>
              </a:rPr>
              <a:t> </a:t>
            </a:r>
            <a:r>
              <a:rPr lang="en-US" sz="1700"/>
              <a:t>Arterial pressure or blood volume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/>
              <a:t>Dehydration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/>
              <a:t>Pain</a:t>
            </a:r>
          </a:p>
          <a:p>
            <a:pPr lvl="2" algn="l" eaLnBrk="1" hangingPunct="1">
              <a:lnSpc>
                <a:spcPct val="110000"/>
              </a:lnSpc>
            </a:pPr>
            <a:r>
              <a:rPr lang="en-US" sz="1700"/>
              <a:t>Fear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Vasoconstrictor</a:t>
            </a:r>
          </a:p>
          <a:p>
            <a:pPr lvl="1" algn="l" eaLnBrk="1" hangingPunct="1">
              <a:lnSpc>
                <a:spcPct val="110000"/>
              </a:lnSpc>
            </a:pPr>
            <a:r>
              <a:rPr lang="en-US" sz="1700"/>
              <a:t>Retains water (kidneys)</a:t>
            </a:r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171700" y="5562600"/>
            <a:ext cx="4694238" cy="62547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/>
              <a:t>Vasoconstricting effects of sympathetic nerves, angiotensin and vasopressin are synergistic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2408238" y="382588"/>
            <a:ext cx="4200525" cy="439737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Parasympathetic effects on blood flow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1371600" y="1230313"/>
            <a:ext cx="6273800" cy="163671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sz="1700" u="sng"/>
              <a:t>Neuroeffector</a:t>
            </a:r>
            <a:r>
              <a:rPr lang="en-US" sz="1700"/>
              <a:t>	</a:t>
            </a:r>
            <a:r>
              <a:rPr lang="en-US" sz="1700" u="sng"/>
              <a:t>Receptor</a:t>
            </a:r>
            <a:r>
              <a:rPr lang="en-US" sz="1700"/>
              <a:t>		</a:t>
            </a:r>
            <a:r>
              <a:rPr lang="en-US" sz="1700" u="sng"/>
              <a:t>Action</a:t>
            </a:r>
          </a:p>
          <a:p>
            <a:pPr algn="l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sz="1700"/>
              <a:t>Acetylcholine	Muscarinic	</a:t>
            </a:r>
            <a:r>
              <a:rPr lang="en-US" sz="1700" u="sng">
                <a:sym typeface="Symbol" charset="0"/>
              </a:rPr>
              <a:t> </a:t>
            </a:r>
            <a:r>
              <a:rPr lang="en-US" sz="1700" u="sng"/>
              <a:t>Blood flow</a:t>
            </a:r>
          </a:p>
          <a:p>
            <a:pPr algn="l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sz="1700"/>
              <a:t>				   Salivary glands</a:t>
            </a:r>
          </a:p>
          <a:p>
            <a:pPr algn="l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sz="1700"/>
              <a:t>				   Gastrointestinal glands</a:t>
            </a:r>
          </a:p>
          <a:p>
            <a:pPr algn="l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sz="1700"/>
              <a:t>				    Erectile tissue</a:t>
            </a: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1955800" y="3276600"/>
            <a:ext cx="5105400" cy="1041400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en-US" sz="1700"/>
              <a:t>Effects of acetylcholine on blood flow are indirect.</a:t>
            </a:r>
          </a:p>
          <a:p>
            <a:pPr algn="l" eaLnBrk="1" hangingPunct="1">
              <a:lnSpc>
                <a:spcPct val="120000"/>
              </a:lnSpc>
            </a:pPr>
            <a:r>
              <a:rPr lang="en-US" sz="1700"/>
              <a:t>Ach acts on the endothelium to release nitric oxide.</a:t>
            </a:r>
          </a:p>
          <a:p>
            <a:pPr algn="l" eaLnBrk="1" hangingPunct="1">
              <a:lnSpc>
                <a:spcPct val="120000"/>
              </a:lnSpc>
            </a:pPr>
            <a:r>
              <a:rPr lang="en-US" sz="1700"/>
              <a:t>NO diffuses to VSM &amp; is a vasodilator.</a:t>
            </a: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3088" y="147638"/>
            <a:ext cx="5410200" cy="382587"/>
          </a:xfrm>
          <a:ln cap="flat"/>
        </p:spPr>
        <p:txBody>
          <a:bodyPr>
            <a:spAutoFit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Endothelium , shear stress &amp; nitric oxide synthesis</a:t>
            </a:r>
          </a:p>
        </p:txBody>
      </p:sp>
      <p:grpSp>
        <p:nvGrpSpPr>
          <p:cNvPr id="27651" name="Group 99"/>
          <p:cNvGrpSpPr>
            <a:grpSpLocks/>
          </p:cNvGrpSpPr>
          <p:nvPr/>
        </p:nvGrpSpPr>
        <p:grpSpPr bwMode="auto">
          <a:xfrm>
            <a:off x="457200" y="690563"/>
            <a:ext cx="7413625" cy="5802312"/>
            <a:chOff x="802" y="435"/>
            <a:chExt cx="4670" cy="3655"/>
          </a:xfrm>
        </p:grpSpPr>
        <p:sp>
          <p:nvSpPr>
            <p:cNvPr id="27652" name="Oval 55"/>
            <p:cNvSpPr>
              <a:spLocks noChangeArrowheads="1"/>
            </p:cNvSpPr>
            <p:nvPr/>
          </p:nvSpPr>
          <p:spPr bwMode="auto">
            <a:xfrm>
              <a:off x="1042" y="3415"/>
              <a:ext cx="2625" cy="4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3" name="Rectangle 22"/>
            <p:cNvSpPr>
              <a:spLocks noChangeArrowheads="1"/>
            </p:cNvSpPr>
            <p:nvPr/>
          </p:nvSpPr>
          <p:spPr bwMode="auto">
            <a:xfrm>
              <a:off x="1298" y="3573"/>
              <a:ext cx="2113" cy="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700">
                  <a:solidFill>
                    <a:srgbClr val="000000"/>
                  </a:solidFill>
                </a:rPr>
                <a:t>Vascular smooth muscle relaxation</a:t>
              </a:r>
              <a:endParaRPr lang="en-US" sz="1700"/>
            </a:p>
          </p:txBody>
        </p:sp>
        <p:sp>
          <p:nvSpPr>
            <p:cNvPr id="27654" name="Rectangle 8"/>
            <p:cNvSpPr>
              <a:spLocks noChangeArrowheads="1"/>
            </p:cNvSpPr>
            <p:nvPr/>
          </p:nvSpPr>
          <p:spPr bwMode="auto">
            <a:xfrm>
              <a:off x="943" y="912"/>
              <a:ext cx="158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700">
                  <a:sym typeface="Symbol" charset="0"/>
                </a:rPr>
                <a:t></a:t>
              </a:r>
              <a:r>
                <a:rPr lang="en-US" sz="1700" b="1">
                  <a:sym typeface="Symbol" charset="0"/>
                </a:rPr>
                <a:t> </a:t>
              </a:r>
              <a:r>
                <a:rPr lang="en-US" sz="1700">
                  <a:solidFill>
                    <a:srgbClr val="000000"/>
                  </a:solidFill>
                </a:rPr>
                <a:t>Flow </a:t>
              </a:r>
              <a:r>
                <a:rPr lang="en-US" sz="1700" b="1">
                  <a:sym typeface="Symbol" charset="0"/>
                </a:rPr>
                <a:t></a:t>
              </a:r>
              <a:r>
                <a:rPr lang="en-US" sz="1700">
                  <a:solidFill>
                    <a:srgbClr val="000000"/>
                  </a:solidFill>
                </a:rPr>
                <a:t> </a:t>
              </a:r>
              <a:r>
                <a:rPr lang="en-US" sz="1700">
                  <a:sym typeface="Symbol" charset="0"/>
                </a:rPr>
                <a:t> Shear stress</a:t>
              </a:r>
            </a:p>
          </p:txBody>
        </p:sp>
        <p:sp>
          <p:nvSpPr>
            <p:cNvPr id="27655" name="Rectangle 11"/>
            <p:cNvSpPr>
              <a:spLocks noChangeArrowheads="1"/>
            </p:cNvSpPr>
            <p:nvPr/>
          </p:nvSpPr>
          <p:spPr bwMode="auto">
            <a:xfrm>
              <a:off x="1858" y="1344"/>
              <a:ext cx="276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700">
                  <a:solidFill>
                    <a:srgbClr val="000000"/>
                  </a:solidFill>
                </a:rPr>
                <a:t>Ca</a:t>
              </a:r>
              <a:r>
                <a:rPr lang="en-US" sz="1700" baseline="30000">
                  <a:solidFill>
                    <a:srgbClr val="000000"/>
                  </a:solidFill>
                </a:rPr>
                <a:t>++</a:t>
              </a:r>
              <a:endParaRPr lang="en-US" sz="1700" baseline="30000"/>
            </a:p>
          </p:txBody>
        </p:sp>
        <p:sp>
          <p:nvSpPr>
            <p:cNvPr id="27656" name="Rectangle 13"/>
            <p:cNvSpPr>
              <a:spLocks noChangeArrowheads="1"/>
            </p:cNvSpPr>
            <p:nvPr/>
          </p:nvSpPr>
          <p:spPr bwMode="auto">
            <a:xfrm>
              <a:off x="1356" y="2598"/>
              <a:ext cx="694" cy="23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700"/>
                <a:t>L-arginine</a:t>
              </a:r>
            </a:p>
          </p:txBody>
        </p:sp>
        <p:sp>
          <p:nvSpPr>
            <p:cNvPr id="27657" name="Rectangle 15"/>
            <p:cNvSpPr>
              <a:spLocks noChangeArrowheads="1"/>
            </p:cNvSpPr>
            <p:nvPr/>
          </p:nvSpPr>
          <p:spPr bwMode="auto">
            <a:xfrm>
              <a:off x="946" y="2102"/>
              <a:ext cx="120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700"/>
                <a:t>Ca</a:t>
              </a:r>
              <a:r>
                <a:rPr lang="en-US" sz="1700" baseline="30000"/>
                <a:t>++</a:t>
              </a:r>
              <a:r>
                <a:rPr lang="en-US" sz="1700"/>
                <a:t> + Calmodulin</a:t>
              </a:r>
            </a:p>
          </p:txBody>
        </p:sp>
        <p:sp>
          <p:nvSpPr>
            <p:cNvPr id="27658" name="Rectangle 20"/>
            <p:cNvSpPr>
              <a:spLocks noChangeArrowheads="1"/>
            </p:cNvSpPr>
            <p:nvPr/>
          </p:nvSpPr>
          <p:spPr bwMode="auto">
            <a:xfrm>
              <a:off x="2514" y="2103"/>
              <a:ext cx="134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700"/>
                <a:t>Nitric oxide synthase</a:t>
              </a:r>
            </a:p>
          </p:txBody>
        </p:sp>
        <p:sp>
          <p:nvSpPr>
            <p:cNvPr id="27659" name="Rectangle 21"/>
            <p:cNvSpPr>
              <a:spLocks noChangeArrowheads="1"/>
            </p:cNvSpPr>
            <p:nvPr/>
          </p:nvSpPr>
          <p:spPr bwMode="auto">
            <a:xfrm>
              <a:off x="2578" y="2599"/>
              <a:ext cx="110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/>
            <a:p>
              <a:pPr algn="l"/>
              <a:r>
                <a:rPr lang="en-US" sz="1700"/>
                <a:t>Nitric oxide (NO)</a:t>
              </a:r>
            </a:p>
          </p:txBody>
        </p:sp>
        <p:sp>
          <p:nvSpPr>
            <p:cNvPr id="27660" name="Rectangle 10"/>
            <p:cNvSpPr>
              <a:spLocks noChangeArrowheads="1"/>
            </p:cNvSpPr>
            <p:nvPr/>
          </p:nvSpPr>
          <p:spPr bwMode="auto">
            <a:xfrm>
              <a:off x="2482" y="513"/>
              <a:ext cx="74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1700">
                  <a:solidFill>
                    <a:srgbClr val="000000"/>
                  </a:solidFill>
                </a:rPr>
                <a:t>Blood Flow</a:t>
              </a:r>
              <a:endParaRPr lang="en-US" sz="1700"/>
            </a:p>
          </p:txBody>
        </p:sp>
        <p:sp>
          <p:nvSpPr>
            <p:cNvPr id="27661" name="Line 34"/>
            <p:cNvSpPr>
              <a:spLocks noChangeShapeType="1"/>
            </p:cNvSpPr>
            <p:nvPr/>
          </p:nvSpPr>
          <p:spPr bwMode="auto">
            <a:xfrm flipV="1">
              <a:off x="3238" y="624"/>
              <a:ext cx="444" cy="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/>
            <a:lstStyle/>
            <a:p>
              <a:endParaRPr lang="en-US"/>
            </a:p>
          </p:txBody>
        </p:sp>
        <p:grpSp>
          <p:nvGrpSpPr>
            <p:cNvPr id="27662" name="Group 85"/>
            <p:cNvGrpSpPr>
              <a:grpSpLocks/>
            </p:cNvGrpSpPr>
            <p:nvPr/>
          </p:nvGrpSpPr>
          <p:grpSpPr bwMode="auto">
            <a:xfrm>
              <a:off x="2386" y="435"/>
              <a:ext cx="1934" cy="1211"/>
              <a:chOff x="3546" y="476"/>
              <a:chExt cx="1934" cy="1211"/>
            </a:xfrm>
          </p:grpSpPr>
          <p:sp>
            <p:nvSpPr>
              <p:cNvPr id="27680" name="Freeform 37"/>
              <p:cNvSpPr>
                <a:spLocks/>
              </p:cNvSpPr>
              <p:nvPr/>
            </p:nvSpPr>
            <p:spPr bwMode="auto">
              <a:xfrm>
                <a:off x="3546" y="476"/>
                <a:ext cx="1934" cy="1211"/>
              </a:xfrm>
              <a:custGeom>
                <a:avLst/>
                <a:gdLst>
                  <a:gd name="T0" fmla="*/ 0 w 1934"/>
                  <a:gd name="T1" fmla="*/ 1211 h 1211"/>
                  <a:gd name="T2" fmla="*/ 196 w 1934"/>
                  <a:gd name="T3" fmla="*/ 1204 h 1211"/>
                  <a:gd name="T4" fmla="*/ 387 w 1934"/>
                  <a:gd name="T5" fmla="*/ 1186 h 1211"/>
                  <a:gd name="T6" fmla="*/ 572 w 1934"/>
                  <a:gd name="T7" fmla="*/ 1158 h 1211"/>
                  <a:gd name="T8" fmla="*/ 665 w 1934"/>
                  <a:gd name="T9" fmla="*/ 1138 h 1211"/>
                  <a:gd name="T10" fmla="*/ 839 w 1934"/>
                  <a:gd name="T11" fmla="*/ 1093 h 1211"/>
                  <a:gd name="T12" fmla="*/ 1002 w 1934"/>
                  <a:gd name="T13" fmla="*/ 1036 h 1211"/>
                  <a:gd name="T14" fmla="*/ 1155 w 1934"/>
                  <a:gd name="T15" fmla="*/ 973 h 1211"/>
                  <a:gd name="T16" fmla="*/ 1298 w 1934"/>
                  <a:gd name="T17" fmla="*/ 899 h 1211"/>
                  <a:gd name="T18" fmla="*/ 1428 w 1934"/>
                  <a:gd name="T19" fmla="*/ 818 h 1211"/>
                  <a:gd name="T20" fmla="*/ 1491 w 1934"/>
                  <a:gd name="T21" fmla="*/ 771 h 1211"/>
                  <a:gd name="T22" fmla="*/ 1602 w 1934"/>
                  <a:gd name="T23" fmla="*/ 680 h 1211"/>
                  <a:gd name="T24" fmla="*/ 1699 w 1934"/>
                  <a:gd name="T25" fmla="*/ 580 h 1211"/>
                  <a:gd name="T26" fmla="*/ 1779 w 1934"/>
                  <a:gd name="T27" fmla="*/ 475 h 1211"/>
                  <a:gd name="T28" fmla="*/ 1815 w 1934"/>
                  <a:gd name="T29" fmla="*/ 416 h 1211"/>
                  <a:gd name="T30" fmla="*/ 1872 w 1934"/>
                  <a:gd name="T31" fmla="*/ 305 h 1211"/>
                  <a:gd name="T32" fmla="*/ 1910 w 1934"/>
                  <a:gd name="T33" fmla="*/ 187 h 1211"/>
                  <a:gd name="T34" fmla="*/ 1924 w 1934"/>
                  <a:gd name="T35" fmla="*/ 123 h 1211"/>
                  <a:gd name="T36" fmla="*/ 1934 w 1934"/>
                  <a:gd name="T37" fmla="*/ 0 h 1211"/>
                  <a:gd name="T38" fmla="*/ 1909 w 1934"/>
                  <a:gd name="T39" fmla="*/ 62 h 1211"/>
                  <a:gd name="T40" fmla="*/ 1889 w 1934"/>
                  <a:gd name="T41" fmla="*/ 183 h 1211"/>
                  <a:gd name="T42" fmla="*/ 1889 w 1934"/>
                  <a:gd name="T43" fmla="*/ 178 h 1211"/>
                  <a:gd name="T44" fmla="*/ 1850 w 1934"/>
                  <a:gd name="T45" fmla="*/ 296 h 1211"/>
                  <a:gd name="T46" fmla="*/ 1794 w 1934"/>
                  <a:gd name="T47" fmla="*/ 408 h 1211"/>
                  <a:gd name="T48" fmla="*/ 1771 w 1934"/>
                  <a:gd name="T49" fmla="*/ 466 h 1211"/>
                  <a:gd name="T50" fmla="*/ 1724 w 1934"/>
                  <a:gd name="T51" fmla="*/ 511 h 1211"/>
                  <a:gd name="T52" fmla="*/ 1636 w 1934"/>
                  <a:gd name="T53" fmla="*/ 615 h 1211"/>
                  <a:gd name="T54" fmla="*/ 1533 w 1934"/>
                  <a:gd name="T55" fmla="*/ 710 h 1211"/>
                  <a:gd name="T56" fmla="*/ 1414 w 1934"/>
                  <a:gd name="T57" fmla="*/ 798 h 1211"/>
                  <a:gd name="T58" fmla="*/ 1418 w 1934"/>
                  <a:gd name="T59" fmla="*/ 796 h 1211"/>
                  <a:gd name="T60" fmla="*/ 1288 w 1934"/>
                  <a:gd name="T61" fmla="*/ 878 h 1211"/>
                  <a:gd name="T62" fmla="*/ 1145 w 1934"/>
                  <a:gd name="T63" fmla="*/ 951 h 1211"/>
                  <a:gd name="T64" fmla="*/ 992 w 1934"/>
                  <a:gd name="T65" fmla="*/ 1014 h 1211"/>
                  <a:gd name="T66" fmla="*/ 829 w 1934"/>
                  <a:gd name="T67" fmla="*/ 1071 h 1211"/>
                  <a:gd name="T68" fmla="*/ 655 w 1934"/>
                  <a:gd name="T69" fmla="*/ 1116 h 1211"/>
                  <a:gd name="T70" fmla="*/ 572 w 1934"/>
                  <a:gd name="T71" fmla="*/ 1146 h 1211"/>
                  <a:gd name="T72" fmla="*/ 481 w 1934"/>
                  <a:gd name="T73" fmla="*/ 1149 h 1211"/>
                  <a:gd name="T74" fmla="*/ 293 w 1934"/>
                  <a:gd name="T75" fmla="*/ 1174 h 1211"/>
                  <a:gd name="T76" fmla="*/ 98 w 1934"/>
                  <a:gd name="T77" fmla="*/ 1186 h 121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934"/>
                  <a:gd name="T118" fmla="*/ 0 h 1211"/>
                  <a:gd name="T119" fmla="*/ 1934 w 1934"/>
                  <a:gd name="T120" fmla="*/ 1211 h 121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934" h="1211">
                    <a:moveTo>
                      <a:pt x="0" y="1188"/>
                    </a:moveTo>
                    <a:lnTo>
                      <a:pt x="0" y="1211"/>
                    </a:lnTo>
                    <a:lnTo>
                      <a:pt x="98" y="1209"/>
                    </a:lnTo>
                    <a:lnTo>
                      <a:pt x="196" y="1204"/>
                    </a:lnTo>
                    <a:lnTo>
                      <a:pt x="293" y="1198"/>
                    </a:lnTo>
                    <a:lnTo>
                      <a:pt x="387" y="1186"/>
                    </a:lnTo>
                    <a:lnTo>
                      <a:pt x="481" y="1173"/>
                    </a:lnTo>
                    <a:lnTo>
                      <a:pt x="572" y="1158"/>
                    </a:lnTo>
                    <a:lnTo>
                      <a:pt x="577" y="1156"/>
                    </a:lnTo>
                    <a:lnTo>
                      <a:pt x="665" y="1138"/>
                    </a:lnTo>
                    <a:lnTo>
                      <a:pt x="754" y="1116"/>
                    </a:lnTo>
                    <a:lnTo>
                      <a:pt x="839" y="1093"/>
                    </a:lnTo>
                    <a:lnTo>
                      <a:pt x="922" y="1066"/>
                    </a:lnTo>
                    <a:lnTo>
                      <a:pt x="1002" y="1036"/>
                    </a:lnTo>
                    <a:lnTo>
                      <a:pt x="1080" y="1006"/>
                    </a:lnTo>
                    <a:lnTo>
                      <a:pt x="1155" y="973"/>
                    </a:lnTo>
                    <a:lnTo>
                      <a:pt x="1228" y="936"/>
                    </a:lnTo>
                    <a:lnTo>
                      <a:pt x="1298" y="899"/>
                    </a:lnTo>
                    <a:lnTo>
                      <a:pt x="1364" y="859"/>
                    </a:lnTo>
                    <a:lnTo>
                      <a:pt x="1428" y="818"/>
                    </a:lnTo>
                    <a:lnTo>
                      <a:pt x="1431" y="815"/>
                    </a:lnTo>
                    <a:lnTo>
                      <a:pt x="1491" y="771"/>
                    </a:lnTo>
                    <a:lnTo>
                      <a:pt x="1549" y="726"/>
                    </a:lnTo>
                    <a:lnTo>
                      <a:pt x="1602" y="680"/>
                    </a:lnTo>
                    <a:lnTo>
                      <a:pt x="1652" y="631"/>
                    </a:lnTo>
                    <a:lnTo>
                      <a:pt x="1699" y="580"/>
                    </a:lnTo>
                    <a:lnTo>
                      <a:pt x="1741" y="528"/>
                    </a:lnTo>
                    <a:lnTo>
                      <a:pt x="1779" y="475"/>
                    </a:lnTo>
                    <a:lnTo>
                      <a:pt x="1782" y="471"/>
                    </a:lnTo>
                    <a:lnTo>
                      <a:pt x="1815" y="416"/>
                    </a:lnTo>
                    <a:lnTo>
                      <a:pt x="1847" y="361"/>
                    </a:lnTo>
                    <a:lnTo>
                      <a:pt x="1872" y="305"/>
                    </a:lnTo>
                    <a:lnTo>
                      <a:pt x="1894" y="247"/>
                    </a:lnTo>
                    <a:lnTo>
                      <a:pt x="1910" y="187"/>
                    </a:lnTo>
                    <a:lnTo>
                      <a:pt x="1912" y="183"/>
                    </a:lnTo>
                    <a:lnTo>
                      <a:pt x="1924" y="123"/>
                    </a:lnTo>
                    <a:lnTo>
                      <a:pt x="1932" y="62"/>
                    </a:lnTo>
                    <a:lnTo>
                      <a:pt x="1934" y="0"/>
                    </a:lnTo>
                    <a:lnTo>
                      <a:pt x="1910" y="0"/>
                    </a:lnTo>
                    <a:lnTo>
                      <a:pt x="1909" y="62"/>
                    </a:lnTo>
                    <a:lnTo>
                      <a:pt x="1900" y="123"/>
                    </a:lnTo>
                    <a:lnTo>
                      <a:pt x="1889" y="183"/>
                    </a:lnTo>
                    <a:lnTo>
                      <a:pt x="1900" y="183"/>
                    </a:lnTo>
                    <a:lnTo>
                      <a:pt x="1889" y="178"/>
                    </a:lnTo>
                    <a:lnTo>
                      <a:pt x="1872" y="238"/>
                    </a:lnTo>
                    <a:lnTo>
                      <a:pt x="1850" y="296"/>
                    </a:lnTo>
                    <a:lnTo>
                      <a:pt x="1825" y="353"/>
                    </a:lnTo>
                    <a:lnTo>
                      <a:pt x="1794" y="408"/>
                    </a:lnTo>
                    <a:lnTo>
                      <a:pt x="1761" y="463"/>
                    </a:lnTo>
                    <a:lnTo>
                      <a:pt x="1771" y="466"/>
                    </a:lnTo>
                    <a:lnTo>
                      <a:pt x="1762" y="458"/>
                    </a:lnTo>
                    <a:lnTo>
                      <a:pt x="1724" y="511"/>
                    </a:lnTo>
                    <a:lnTo>
                      <a:pt x="1682" y="563"/>
                    </a:lnTo>
                    <a:lnTo>
                      <a:pt x="1636" y="615"/>
                    </a:lnTo>
                    <a:lnTo>
                      <a:pt x="1586" y="663"/>
                    </a:lnTo>
                    <a:lnTo>
                      <a:pt x="1533" y="710"/>
                    </a:lnTo>
                    <a:lnTo>
                      <a:pt x="1474" y="755"/>
                    </a:lnTo>
                    <a:lnTo>
                      <a:pt x="1414" y="798"/>
                    </a:lnTo>
                    <a:lnTo>
                      <a:pt x="1423" y="806"/>
                    </a:lnTo>
                    <a:lnTo>
                      <a:pt x="1418" y="796"/>
                    </a:lnTo>
                    <a:lnTo>
                      <a:pt x="1354" y="838"/>
                    </a:lnTo>
                    <a:lnTo>
                      <a:pt x="1288" y="878"/>
                    </a:lnTo>
                    <a:lnTo>
                      <a:pt x="1218" y="914"/>
                    </a:lnTo>
                    <a:lnTo>
                      <a:pt x="1145" y="951"/>
                    </a:lnTo>
                    <a:lnTo>
                      <a:pt x="1070" y="984"/>
                    </a:lnTo>
                    <a:lnTo>
                      <a:pt x="992" y="1014"/>
                    </a:lnTo>
                    <a:lnTo>
                      <a:pt x="912" y="1044"/>
                    </a:lnTo>
                    <a:lnTo>
                      <a:pt x="829" y="1071"/>
                    </a:lnTo>
                    <a:lnTo>
                      <a:pt x="744" y="1094"/>
                    </a:lnTo>
                    <a:lnTo>
                      <a:pt x="655" y="1116"/>
                    </a:lnTo>
                    <a:lnTo>
                      <a:pt x="567" y="1134"/>
                    </a:lnTo>
                    <a:lnTo>
                      <a:pt x="572" y="1146"/>
                    </a:lnTo>
                    <a:lnTo>
                      <a:pt x="572" y="1134"/>
                    </a:lnTo>
                    <a:lnTo>
                      <a:pt x="481" y="1149"/>
                    </a:lnTo>
                    <a:lnTo>
                      <a:pt x="387" y="1163"/>
                    </a:lnTo>
                    <a:lnTo>
                      <a:pt x="293" y="1174"/>
                    </a:lnTo>
                    <a:lnTo>
                      <a:pt x="196" y="1181"/>
                    </a:lnTo>
                    <a:lnTo>
                      <a:pt x="98" y="1186"/>
                    </a:lnTo>
                    <a:lnTo>
                      <a:pt x="0" y="118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1" name="Freeform 38"/>
              <p:cNvSpPr>
                <a:spLocks/>
              </p:cNvSpPr>
              <p:nvPr/>
            </p:nvSpPr>
            <p:spPr bwMode="auto">
              <a:xfrm>
                <a:off x="3997" y="1397"/>
                <a:ext cx="769" cy="25"/>
              </a:xfrm>
              <a:custGeom>
                <a:avLst/>
                <a:gdLst>
                  <a:gd name="T0" fmla="*/ 769 w 769"/>
                  <a:gd name="T1" fmla="*/ 23 h 25"/>
                  <a:gd name="T2" fmla="*/ 769 w 769"/>
                  <a:gd name="T3" fmla="*/ 0 h 25"/>
                  <a:gd name="T4" fmla="*/ 0 w 769"/>
                  <a:gd name="T5" fmla="*/ 2 h 25"/>
                  <a:gd name="T6" fmla="*/ 0 w 769"/>
                  <a:gd name="T7" fmla="*/ 25 h 25"/>
                  <a:gd name="T8" fmla="*/ 769 w 769"/>
                  <a:gd name="T9" fmla="*/ 23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9"/>
                  <a:gd name="T16" fmla="*/ 0 h 25"/>
                  <a:gd name="T17" fmla="*/ 769 w 769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9" h="25">
                    <a:moveTo>
                      <a:pt x="769" y="23"/>
                    </a:moveTo>
                    <a:lnTo>
                      <a:pt x="769" y="0"/>
                    </a:lnTo>
                    <a:lnTo>
                      <a:pt x="0" y="2"/>
                    </a:lnTo>
                    <a:lnTo>
                      <a:pt x="0" y="25"/>
                    </a:lnTo>
                    <a:lnTo>
                      <a:pt x="769" y="2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2" name="Rectangle 39"/>
              <p:cNvSpPr>
                <a:spLocks noChangeArrowheads="1"/>
              </p:cNvSpPr>
              <p:nvPr/>
            </p:nvSpPr>
            <p:spPr bwMode="auto">
              <a:xfrm>
                <a:off x="3997" y="1139"/>
                <a:ext cx="1153" cy="2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3" name="Rectangle 40"/>
              <p:cNvSpPr>
                <a:spLocks noChangeArrowheads="1"/>
              </p:cNvSpPr>
              <p:nvPr/>
            </p:nvSpPr>
            <p:spPr bwMode="auto">
              <a:xfrm>
                <a:off x="4008" y="829"/>
                <a:ext cx="1347" cy="2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4" name="Rectangle 41"/>
              <p:cNvSpPr>
                <a:spLocks noChangeArrowheads="1"/>
              </p:cNvSpPr>
              <p:nvPr/>
            </p:nvSpPr>
            <p:spPr bwMode="auto">
              <a:xfrm>
                <a:off x="4008" y="514"/>
                <a:ext cx="1443" cy="2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663" name="Group 86"/>
            <p:cNvGrpSpPr>
              <a:grpSpLocks/>
            </p:cNvGrpSpPr>
            <p:nvPr/>
          </p:nvGrpSpPr>
          <p:grpSpPr bwMode="auto">
            <a:xfrm>
              <a:off x="802" y="1541"/>
              <a:ext cx="3204" cy="1717"/>
              <a:chOff x="1931" y="1564"/>
              <a:chExt cx="3204" cy="1717"/>
            </a:xfrm>
          </p:grpSpPr>
          <p:sp>
            <p:nvSpPr>
              <p:cNvPr id="27673" name="Rectangle 31"/>
              <p:cNvSpPr>
                <a:spLocks noChangeArrowheads="1"/>
              </p:cNvSpPr>
              <p:nvPr/>
            </p:nvSpPr>
            <p:spPr bwMode="auto">
              <a:xfrm>
                <a:off x="1935" y="1719"/>
                <a:ext cx="937" cy="13"/>
              </a:xfrm>
              <a:prstGeom prst="rect">
                <a:avLst/>
              </a:prstGeom>
              <a:solidFill>
                <a:srgbClr val="993366"/>
              </a:solidFill>
              <a:ln w="38100">
                <a:solidFill>
                  <a:srgbClr val="FF669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4" name="Rectangle 32"/>
              <p:cNvSpPr>
                <a:spLocks noChangeArrowheads="1"/>
              </p:cNvSpPr>
              <p:nvPr/>
            </p:nvSpPr>
            <p:spPr bwMode="auto">
              <a:xfrm>
                <a:off x="1948" y="3268"/>
                <a:ext cx="3136" cy="13"/>
              </a:xfrm>
              <a:prstGeom prst="rect">
                <a:avLst/>
              </a:prstGeom>
              <a:solidFill>
                <a:srgbClr val="993366"/>
              </a:solidFill>
              <a:ln w="38100">
                <a:solidFill>
                  <a:srgbClr val="FF669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5" name="Freeform 33"/>
              <p:cNvSpPr>
                <a:spLocks/>
              </p:cNvSpPr>
              <p:nvPr/>
            </p:nvSpPr>
            <p:spPr bwMode="auto">
              <a:xfrm>
                <a:off x="3388" y="1712"/>
                <a:ext cx="1730" cy="15"/>
              </a:xfrm>
              <a:custGeom>
                <a:avLst/>
                <a:gdLst>
                  <a:gd name="T0" fmla="*/ 0 w 1730"/>
                  <a:gd name="T1" fmla="*/ 0 h 15"/>
                  <a:gd name="T2" fmla="*/ 0 w 1730"/>
                  <a:gd name="T3" fmla="*/ 13 h 15"/>
                  <a:gd name="T4" fmla="*/ 1730 w 1730"/>
                  <a:gd name="T5" fmla="*/ 15 h 15"/>
                  <a:gd name="T6" fmla="*/ 1730 w 1730"/>
                  <a:gd name="T7" fmla="*/ 2 h 15"/>
                  <a:gd name="T8" fmla="*/ 0 w 1730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0"/>
                  <a:gd name="T16" fmla="*/ 0 h 15"/>
                  <a:gd name="T17" fmla="*/ 1730 w 1730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0" h="15">
                    <a:moveTo>
                      <a:pt x="0" y="0"/>
                    </a:moveTo>
                    <a:lnTo>
                      <a:pt x="0" y="13"/>
                    </a:lnTo>
                    <a:lnTo>
                      <a:pt x="1730" y="15"/>
                    </a:lnTo>
                    <a:lnTo>
                      <a:pt x="173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6" name="Oval 42"/>
              <p:cNvSpPr>
                <a:spLocks noChangeArrowheads="1"/>
              </p:cNvSpPr>
              <p:nvPr/>
            </p:nvSpPr>
            <p:spPr bwMode="auto">
              <a:xfrm>
                <a:off x="2873" y="1564"/>
                <a:ext cx="99" cy="253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7" name="Oval 43"/>
              <p:cNvSpPr>
                <a:spLocks noChangeArrowheads="1"/>
              </p:cNvSpPr>
              <p:nvPr/>
            </p:nvSpPr>
            <p:spPr bwMode="auto">
              <a:xfrm>
                <a:off x="3294" y="1564"/>
                <a:ext cx="99" cy="253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8" name="Freeform 62"/>
              <p:cNvSpPr>
                <a:spLocks/>
              </p:cNvSpPr>
              <p:nvPr/>
            </p:nvSpPr>
            <p:spPr bwMode="auto">
              <a:xfrm>
                <a:off x="5030" y="1695"/>
                <a:ext cx="105" cy="1558"/>
              </a:xfrm>
              <a:custGeom>
                <a:avLst/>
                <a:gdLst>
                  <a:gd name="T0" fmla="*/ 85 w 105"/>
                  <a:gd name="T1" fmla="*/ 19 h 1558"/>
                  <a:gd name="T2" fmla="*/ 17 w 105"/>
                  <a:gd name="T3" fmla="*/ 77 h 1558"/>
                  <a:gd name="T4" fmla="*/ 20 w 105"/>
                  <a:gd name="T5" fmla="*/ 145 h 1558"/>
                  <a:gd name="T6" fmla="*/ 79 w 105"/>
                  <a:gd name="T7" fmla="*/ 220 h 1558"/>
                  <a:gd name="T8" fmla="*/ 60 w 105"/>
                  <a:gd name="T9" fmla="*/ 263 h 1558"/>
                  <a:gd name="T10" fmla="*/ 24 w 105"/>
                  <a:gd name="T11" fmla="*/ 342 h 1558"/>
                  <a:gd name="T12" fmla="*/ 55 w 105"/>
                  <a:gd name="T13" fmla="*/ 412 h 1558"/>
                  <a:gd name="T14" fmla="*/ 60 w 105"/>
                  <a:gd name="T15" fmla="*/ 422 h 1558"/>
                  <a:gd name="T16" fmla="*/ 69 w 105"/>
                  <a:gd name="T17" fmla="*/ 445 h 1558"/>
                  <a:gd name="T18" fmla="*/ 65 w 105"/>
                  <a:gd name="T19" fmla="*/ 515 h 1558"/>
                  <a:gd name="T20" fmla="*/ 9 w 105"/>
                  <a:gd name="T21" fmla="*/ 637 h 1558"/>
                  <a:gd name="T22" fmla="*/ 14 w 105"/>
                  <a:gd name="T23" fmla="*/ 688 h 1558"/>
                  <a:gd name="T24" fmla="*/ 15 w 105"/>
                  <a:gd name="T25" fmla="*/ 667 h 1558"/>
                  <a:gd name="T26" fmla="*/ 32 w 105"/>
                  <a:gd name="T27" fmla="*/ 695 h 1558"/>
                  <a:gd name="T28" fmla="*/ 60 w 105"/>
                  <a:gd name="T29" fmla="*/ 758 h 1558"/>
                  <a:gd name="T30" fmla="*/ 65 w 105"/>
                  <a:gd name="T31" fmla="*/ 783 h 1558"/>
                  <a:gd name="T32" fmla="*/ 37 w 105"/>
                  <a:gd name="T33" fmla="*/ 858 h 1558"/>
                  <a:gd name="T34" fmla="*/ 44 w 105"/>
                  <a:gd name="T35" fmla="*/ 955 h 1558"/>
                  <a:gd name="T36" fmla="*/ 77 w 105"/>
                  <a:gd name="T37" fmla="*/ 1043 h 1558"/>
                  <a:gd name="T38" fmla="*/ 67 w 105"/>
                  <a:gd name="T39" fmla="*/ 1095 h 1558"/>
                  <a:gd name="T40" fmla="*/ 42 w 105"/>
                  <a:gd name="T41" fmla="*/ 1151 h 1558"/>
                  <a:gd name="T42" fmla="*/ 24 w 105"/>
                  <a:gd name="T43" fmla="*/ 1195 h 1558"/>
                  <a:gd name="T44" fmla="*/ 72 w 105"/>
                  <a:gd name="T45" fmla="*/ 1288 h 1558"/>
                  <a:gd name="T46" fmla="*/ 85 w 105"/>
                  <a:gd name="T47" fmla="*/ 1329 h 1558"/>
                  <a:gd name="T48" fmla="*/ 54 w 105"/>
                  <a:gd name="T49" fmla="*/ 1363 h 1558"/>
                  <a:gd name="T50" fmla="*/ 69 w 105"/>
                  <a:gd name="T51" fmla="*/ 1354 h 1558"/>
                  <a:gd name="T52" fmla="*/ 37 w 105"/>
                  <a:gd name="T53" fmla="*/ 1378 h 1558"/>
                  <a:gd name="T54" fmla="*/ 17 w 105"/>
                  <a:gd name="T55" fmla="*/ 1423 h 1558"/>
                  <a:gd name="T56" fmla="*/ 27 w 105"/>
                  <a:gd name="T57" fmla="*/ 1443 h 1558"/>
                  <a:gd name="T58" fmla="*/ 67 w 105"/>
                  <a:gd name="T59" fmla="*/ 1511 h 1558"/>
                  <a:gd name="T60" fmla="*/ 79 w 105"/>
                  <a:gd name="T61" fmla="*/ 1514 h 1558"/>
                  <a:gd name="T62" fmla="*/ 35 w 105"/>
                  <a:gd name="T63" fmla="*/ 1433 h 1558"/>
                  <a:gd name="T64" fmla="*/ 30 w 105"/>
                  <a:gd name="T65" fmla="*/ 1421 h 1558"/>
                  <a:gd name="T66" fmla="*/ 47 w 105"/>
                  <a:gd name="T67" fmla="*/ 1383 h 1558"/>
                  <a:gd name="T68" fmla="*/ 69 w 105"/>
                  <a:gd name="T69" fmla="*/ 1361 h 1558"/>
                  <a:gd name="T70" fmla="*/ 60 w 105"/>
                  <a:gd name="T71" fmla="*/ 1363 h 1558"/>
                  <a:gd name="T72" fmla="*/ 87 w 105"/>
                  <a:gd name="T73" fmla="*/ 1341 h 1558"/>
                  <a:gd name="T74" fmla="*/ 92 w 105"/>
                  <a:gd name="T75" fmla="*/ 1306 h 1558"/>
                  <a:gd name="T76" fmla="*/ 37 w 105"/>
                  <a:gd name="T77" fmla="*/ 1218 h 1558"/>
                  <a:gd name="T78" fmla="*/ 37 w 105"/>
                  <a:gd name="T79" fmla="*/ 1183 h 1558"/>
                  <a:gd name="T80" fmla="*/ 55 w 105"/>
                  <a:gd name="T81" fmla="*/ 1150 h 1558"/>
                  <a:gd name="T82" fmla="*/ 92 w 105"/>
                  <a:gd name="T83" fmla="*/ 1053 h 1558"/>
                  <a:gd name="T84" fmla="*/ 82 w 105"/>
                  <a:gd name="T85" fmla="*/ 1021 h 1558"/>
                  <a:gd name="T86" fmla="*/ 30 w 105"/>
                  <a:gd name="T87" fmla="*/ 900 h 1558"/>
                  <a:gd name="T88" fmla="*/ 57 w 105"/>
                  <a:gd name="T89" fmla="*/ 838 h 1558"/>
                  <a:gd name="T90" fmla="*/ 67 w 105"/>
                  <a:gd name="T91" fmla="*/ 806 h 1558"/>
                  <a:gd name="T92" fmla="*/ 72 w 105"/>
                  <a:gd name="T93" fmla="*/ 753 h 1558"/>
                  <a:gd name="T94" fmla="*/ 42 w 105"/>
                  <a:gd name="T95" fmla="*/ 688 h 1558"/>
                  <a:gd name="T96" fmla="*/ 12 w 105"/>
                  <a:gd name="T97" fmla="*/ 662 h 1558"/>
                  <a:gd name="T98" fmla="*/ 19 w 105"/>
                  <a:gd name="T99" fmla="*/ 677 h 1558"/>
                  <a:gd name="T100" fmla="*/ 9 w 105"/>
                  <a:gd name="T101" fmla="*/ 657 h 1558"/>
                  <a:gd name="T102" fmla="*/ 52 w 105"/>
                  <a:gd name="T103" fmla="*/ 555 h 1558"/>
                  <a:gd name="T104" fmla="*/ 82 w 105"/>
                  <a:gd name="T105" fmla="*/ 472 h 1558"/>
                  <a:gd name="T106" fmla="*/ 69 w 105"/>
                  <a:gd name="T107" fmla="*/ 432 h 1558"/>
                  <a:gd name="T108" fmla="*/ 72 w 105"/>
                  <a:gd name="T109" fmla="*/ 423 h 1558"/>
                  <a:gd name="T110" fmla="*/ 39 w 105"/>
                  <a:gd name="T111" fmla="*/ 350 h 1558"/>
                  <a:gd name="T112" fmla="*/ 47 w 105"/>
                  <a:gd name="T113" fmla="*/ 315 h 1558"/>
                  <a:gd name="T114" fmla="*/ 92 w 105"/>
                  <a:gd name="T115" fmla="*/ 245 h 1558"/>
                  <a:gd name="T116" fmla="*/ 55 w 105"/>
                  <a:gd name="T117" fmla="*/ 167 h 1558"/>
                  <a:gd name="T118" fmla="*/ 27 w 105"/>
                  <a:gd name="T119" fmla="*/ 117 h 1558"/>
                  <a:gd name="T120" fmla="*/ 64 w 105"/>
                  <a:gd name="T121" fmla="*/ 50 h 1558"/>
                  <a:gd name="T122" fmla="*/ 92 w 105"/>
                  <a:gd name="T123" fmla="*/ 29 h 155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05"/>
                  <a:gd name="T187" fmla="*/ 0 h 1558"/>
                  <a:gd name="T188" fmla="*/ 105 w 105"/>
                  <a:gd name="T189" fmla="*/ 1558 h 155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05" h="1558">
                    <a:moveTo>
                      <a:pt x="105" y="7"/>
                    </a:moveTo>
                    <a:lnTo>
                      <a:pt x="95" y="0"/>
                    </a:lnTo>
                    <a:lnTo>
                      <a:pt x="90" y="5"/>
                    </a:lnTo>
                    <a:lnTo>
                      <a:pt x="87" y="10"/>
                    </a:lnTo>
                    <a:lnTo>
                      <a:pt x="84" y="17"/>
                    </a:lnTo>
                    <a:lnTo>
                      <a:pt x="82" y="19"/>
                    </a:lnTo>
                    <a:lnTo>
                      <a:pt x="80" y="20"/>
                    </a:lnTo>
                    <a:lnTo>
                      <a:pt x="85" y="25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79" y="20"/>
                    </a:lnTo>
                    <a:lnTo>
                      <a:pt x="74" y="24"/>
                    </a:lnTo>
                    <a:lnTo>
                      <a:pt x="67" y="29"/>
                    </a:lnTo>
                    <a:lnTo>
                      <a:pt x="60" y="34"/>
                    </a:lnTo>
                    <a:lnTo>
                      <a:pt x="55" y="40"/>
                    </a:lnTo>
                    <a:lnTo>
                      <a:pt x="40" y="52"/>
                    </a:lnTo>
                    <a:lnTo>
                      <a:pt x="27" y="67"/>
                    </a:lnTo>
                    <a:lnTo>
                      <a:pt x="17" y="77"/>
                    </a:lnTo>
                    <a:lnTo>
                      <a:pt x="14" y="80"/>
                    </a:lnTo>
                    <a:lnTo>
                      <a:pt x="12" y="84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12" y="104"/>
                    </a:lnTo>
                    <a:lnTo>
                      <a:pt x="14" y="117"/>
                    </a:lnTo>
                    <a:lnTo>
                      <a:pt x="15" y="127"/>
                    </a:lnTo>
                    <a:lnTo>
                      <a:pt x="17" y="137"/>
                    </a:lnTo>
                    <a:lnTo>
                      <a:pt x="20" y="145"/>
                    </a:lnTo>
                    <a:lnTo>
                      <a:pt x="22" y="150"/>
                    </a:lnTo>
                    <a:lnTo>
                      <a:pt x="27" y="159"/>
                    </a:lnTo>
                    <a:lnTo>
                      <a:pt x="34" y="167"/>
                    </a:lnTo>
                    <a:lnTo>
                      <a:pt x="47" y="175"/>
                    </a:lnTo>
                    <a:lnTo>
                      <a:pt x="50" y="170"/>
                    </a:lnTo>
                    <a:lnTo>
                      <a:pt x="45" y="175"/>
                    </a:lnTo>
                    <a:lnTo>
                      <a:pt x="57" y="190"/>
                    </a:lnTo>
                    <a:lnTo>
                      <a:pt x="69" y="205"/>
                    </a:lnTo>
                    <a:lnTo>
                      <a:pt x="79" y="220"/>
                    </a:lnTo>
                    <a:lnTo>
                      <a:pt x="84" y="215"/>
                    </a:lnTo>
                    <a:lnTo>
                      <a:pt x="77" y="215"/>
                    </a:lnTo>
                    <a:lnTo>
                      <a:pt x="87" y="235"/>
                    </a:lnTo>
                    <a:lnTo>
                      <a:pt x="92" y="233"/>
                    </a:lnTo>
                    <a:lnTo>
                      <a:pt x="85" y="233"/>
                    </a:lnTo>
                    <a:lnTo>
                      <a:pt x="87" y="230"/>
                    </a:lnTo>
                    <a:lnTo>
                      <a:pt x="82" y="235"/>
                    </a:lnTo>
                    <a:lnTo>
                      <a:pt x="77" y="243"/>
                    </a:lnTo>
                    <a:lnTo>
                      <a:pt x="60" y="263"/>
                    </a:lnTo>
                    <a:lnTo>
                      <a:pt x="54" y="273"/>
                    </a:lnTo>
                    <a:lnTo>
                      <a:pt x="47" y="283"/>
                    </a:lnTo>
                    <a:lnTo>
                      <a:pt x="42" y="292"/>
                    </a:lnTo>
                    <a:lnTo>
                      <a:pt x="40" y="297"/>
                    </a:lnTo>
                    <a:lnTo>
                      <a:pt x="39" y="300"/>
                    </a:lnTo>
                    <a:lnTo>
                      <a:pt x="34" y="315"/>
                    </a:lnTo>
                    <a:lnTo>
                      <a:pt x="29" y="328"/>
                    </a:lnTo>
                    <a:lnTo>
                      <a:pt x="25" y="338"/>
                    </a:lnTo>
                    <a:lnTo>
                      <a:pt x="24" y="342"/>
                    </a:lnTo>
                    <a:lnTo>
                      <a:pt x="25" y="342"/>
                    </a:lnTo>
                    <a:lnTo>
                      <a:pt x="25" y="345"/>
                    </a:lnTo>
                    <a:lnTo>
                      <a:pt x="27" y="355"/>
                    </a:lnTo>
                    <a:lnTo>
                      <a:pt x="29" y="360"/>
                    </a:lnTo>
                    <a:lnTo>
                      <a:pt x="32" y="368"/>
                    </a:lnTo>
                    <a:lnTo>
                      <a:pt x="39" y="380"/>
                    </a:lnTo>
                    <a:lnTo>
                      <a:pt x="45" y="388"/>
                    </a:lnTo>
                    <a:lnTo>
                      <a:pt x="50" y="403"/>
                    </a:lnTo>
                    <a:lnTo>
                      <a:pt x="55" y="412"/>
                    </a:lnTo>
                    <a:lnTo>
                      <a:pt x="60" y="407"/>
                    </a:lnTo>
                    <a:lnTo>
                      <a:pt x="54" y="407"/>
                    </a:lnTo>
                    <a:lnTo>
                      <a:pt x="55" y="415"/>
                    </a:lnTo>
                    <a:lnTo>
                      <a:pt x="57" y="420"/>
                    </a:lnTo>
                    <a:lnTo>
                      <a:pt x="59" y="423"/>
                    </a:lnTo>
                    <a:lnTo>
                      <a:pt x="59" y="425"/>
                    </a:lnTo>
                    <a:lnTo>
                      <a:pt x="59" y="427"/>
                    </a:lnTo>
                    <a:lnTo>
                      <a:pt x="65" y="427"/>
                    </a:lnTo>
                    <a:lnTo>
                      <a:pt x="60" y="422"/>
                    </a:lnTo>
                    <a:lnTo>
                      <a:pt x="65" y="420"/>
                    </a:lnTo>
                    <a:lnTo>
                      <a:pt x="60" y="422"/>
                    </a:lnTo>
                    <a:lnTo>
                      <a:pt x="59" y="427"/>
                    </a:lnTo>
                    <a:lnTo>
                      <a:pt x="60" y="432"/>
                    </a:lnTo>
                    <a:lnTo>
                      <a:pt x="60" y="433"/>
                    </a:lnTo>
                    <a:lnTo>
                      <a:pt x="62" y="437"/>
                    </a:lnTo>
                    <a:lnTo>
                      <a:pt x="65" y="440"/>
                    </a:lnTo>
                    <a:lnTo>
                      <a:pt x="69" y="445"/>
                    </a:lnTo>
                    <a:lnTo>
                      <a:pt x="74" y="452"/>
                    </a:lnTo>
                    <a:lnTo>
                      <a:pt x="79" y="448"/>
                    </a:lnTo>
                    <a:lnTo>
                      <a:pt x="72" y="448"/>
                    </a:lnTo>
                    <a:lnTo>
                      <a:pt x="69" y="472"/>
                    </a:lnTo>
                    <a:lnTo>
                      <a:pt x="67" y="497"/>
                    </a:lnTo>
                    <a:lnTo>
                      <a:pt x="72" y="497"/>
                    </a:lnTo>
                    <a:lnTo>
                      <a:pt x="67" y="495"/>
                    </a:lnTo>
                    <a:lnTo>
                      <a:pt x="59" y="515"/>
                    </a:lnTo>
                    <a:lnTo>
                      <a:pt x="65" y="515"/>
                    </a:lnTo>
                    <a:lnTo>
                      <a:pt x="60" y="510"/>
                    </a:lnTo>
                    <a:lnTo>
                      <a:pt x="50" y="530"/>
                    </a:lnTo>
                    <a:lnTo>
                      <a:pt x="40" y="550"/>
                    </a:lnTo>
                    <a:lnTo>
                      <a:pt x="39" y="555"/>
                    </a:lnTo>
                    <a:lnTo>
                      <a:pt x="32" y="572"/>
                    </a:lnTo>
                    <a:lnTo>
                      <a:pt x="27" y="585"/>
                    </a:lnTo>
                    <a:lnTo>
                      <a:pt x="22" y="598"/>
                    </a:lnTo>
                    <a:lnTo>
                      <a:pt x="12" y="625"/>
                    </a:lnTo>
                    <a:lnTo>
                      <a:pt x="9" y="637"/>
                    </a:lnTo>
                    <a:lnTo>
                      <a:pt x="5" y="647"/>
                    </a:lnTo>
                    <a:lnTo>
                      <a:pt x="4" y="655"/>
                    </a:lnTo>
                    <a:lnTo>
                      <a:pt x="4" y="660"/>
                    </a:lnTo>
                    <a:lnTo>
                      <a:pt x="7" y="668"/>
                    </a:lnTo>
                    <a:lnTo>
                      <a:pt x="9" y="677"/>
                    </a:lnTo>
                    <a:lnTo>
                      <a:pt x="10" y="682"/>
                    </a:lnTo>
                    <a:lnTo>
                      <a:pt x="12" y="683"/>
                    </a:lnTo>
                    <a:lnTo>
                      <a:pt x="14" y="688"/>
                    </a:lnTo>
                    <a:lnTo>
                      <a:pt x="19" y="690"/>
                    </a:lnTo>
                    <a:lnTo>
                      <a:pt x="22" y="688"/>
                    </a:lnTo>
                    <a:lnTo>
                      <a:pt x="25" y="683"/>
                    </a:lnTo>
                    <a:lnTo>
                      <a:pt x="24" y="682"/>
                    </a:lnTo>
                    <a:lnTo>
                      <a:pt x="22" y="675"/>
                    </a:lnTo>
                    <a:lnTo>
                      <a:pt x="22" y="668"/>
                    </a:lnTo>
                    <a:lnTo>
                      <a:pt x="22" y="667"/>
                    </a:lnTo>
                    <a:lnTo>
                      <a:pt x="15" y="667"/>
                    </a:lnTo>
                    <a:lnTo>
                      <a:pt x="20" y="672"/>
                    </a:lnTo>
                    <a:lnTo>
                      <a:pt x="15" y="673"/>
                    </a:lnTo>
                    <a:lnTo>
                      <a:pt x="17" y="673"/>
                    </a:lnTo>
                    <a:lnTo>
                      <a:pt x="17" y="667"/>
                    </a:lnTo>
                    <a:lnTo>
                      <a:pt x="12" y="672"/>
                    </a:lnTo>
                    <a:lnTo>
                      <a:pt x="15" y="673"/>
                    </a:lnTo>
                    <a:lnTo>
                      <a:pt x="19" y="677"/>
                    </a:lnTo>
                    <a:lnTo>
                      <a:pt x="25" y="685"/>
                    </a:lnTo>
                    <a:lnTo>
                      <a:pt x="32" y="695"/>
                    </a:lnTo>
                    <a:lnTo>
                      <a:pt x="32" y="697"/>
                    </a:lnTo>
                    <a:lnTo>
                      <a:pt x="37" y="707"/>
                    </a:lnTo>
                    <a:lnTo>
                      <a:pt x="42" y="702"/>
                    </a:lnTo>
                    <a:lnTo>
                      <a:pt x="35" y="702"/>
                    </a:lnTo>
                    <a:lnTo>
                      <a:pt x="39" y="712"/>
                    </a:lnTo>
                    <a:lnTo>
                      <a:pt x="40" y="722"/>
                    </a:lnTo>
                    <a:lnTo>
                      <a:pt x="45" y="735"/>
                    </a:lnTo>
                    <a:lnTo>
                      <a:pt x="45" y="738"/>
                    </a:lnTo>
                    <a:lnTo>
                      <a:pt x="60" y="758"/>
                    </a:lnTo>
                    <a:lnTo>
                      <a:pt x="65" y="753"/>
                    </a:lnTo>
                    <a:lnTo>
                      <a:pt x="60" y="755"/>
                    </a:lnTo>
                    <a:lnTo>
                      <a:pt x="60" y="760"/>
                    </a:lnTo>
                    <a:lnTo>
                      <a:pt x="64" y="768"/>
                    </a:lnTo>
                    <a:lnTo>
                      <a:pt x="65" y="775"/>
                    </a:lnTo>
                    <a:lnTo>
                      <a:pt x="65" y="781"/>
                    </a:lnTo>
                    <a:lnTo>
                      <a:pt x="64" y="788"/>
                    </a:lnTo>
                    <a:lnTo>
                      <a:pt x="70" y="788"/>
                    </a:lnTo>
                    <a:lnTo>
                      <a:pt x="65" y="783"/>
                    </a:lnTo>
                    <a:lnTo>
                      <a:pt x="60" y="790"/>
                    </a:lnTo>
                    <a:lnTo>
                      <a:pt x="57" y="796"/>
                    </a:lnTo>
                    <a:lnTo>
                      <a:pt x="55" y="801"/>
                    </a:lnTo>
                    <a:lnTo>
                      <a:pt x="54" y="806"/>
                    </a:lnTo>
                    <a:lnTo>
                      <a:pt x="49" y="823"/>
                    </a:lnTo>
                    <a:lnTo>
                      <a:pt x="45" y="835"/>
                    </a:lnTo>
                    <a:lnTo>
                      <a:pt x="37" y="858"/>
                    </a:lnTo>
                    <a:lnTo>
                      <a:pt x="32" y="876"/>
                    </a:lnTo>
                    <a:lnTo>
                      <a:pt x="29" y="885"/>
                    </a:lnTo>
                    <a:lnTo>
                      <a:pt x="27" y="891"/>
                    </a:lnTo>
                    <a:lnTo>
                      <a:pt x="25" y="898"/>
                    </a:lnTo>
                    <a:lnTo>
                      <a:pt x="25" y="901"/>
                    </a:lnTo>
                    <a:lnTo>
                      <a:pt x="32" y="928"/>
                    </a:lnTo>
                    <a:lnTo>
                      <a:pt x="44" y="955"/>
                    </a:lnTo>
                    <a:lnTo>
                      <a:pt x="45" y="960"/>
                    </a:lnTo>
                    <a:lnTo>
                      <a:pt x="57" y="986"/>
                    </a:lnTo>
                    <a:lnTo>
                      <a:pt x="62" y="981"/>
                    </a:lnTo>
                    <a:lnTo>
                      <a:pt x="55" y="981"/>
                    </a:lnTo>
                    <a:lnTo>
                      <a:pt x="67" y="1011"/>
                    </a:lnTo>
                    <a:lnTo>
                      <a:pt x="69" y="1021"/>
                    </a:lnTo>
                    <a:lnTo>
                      <a:pt x="74" y="1033"/>
                    </a:lnTo>
                    <a:lnTo>
                      <a:pt x="74" y="1035"/>
                    </a:lnTo>
                    <a:lnTo>
                      <a:pt x="77" y="1043"/>
                    </a:lnTo>
                    <a:lnTo>
                      <a:pt x="82" y="1038"/>
                    </a:lnTo>
                    <a:lnTo>
                      <a:pt x="75" y="1038"/>
                    </a:lnTo>
                    <a:lnTo>
                      <a:pt x="77" y="1045"/>
                    </a:lnTo>
                    <a:lnTo>
                      <a:pt x="79" y="1050"/>
                    </a:lnTo>
                    <a:lnTo>
                      <a:pt x="80" y="1053"/>
                    </a:lnTo>
                    <a:lnTo>
                      <a:pt x="85" y="1051"/>
                    </a:lnTo>
                    <a:lnTo>
                      <a:pt x="80" y="1051"/>
                    </a:lnTo>
                    <a:lnTo>
                      <a:pt x="74" y="1075"/>
                    </a:lnTo>
                    <a:lnTo>
                      <a:pt x="67" y="1095"/>
                    </a:lnTo>
                    <a:lnTo>
                      <a:pt x="74" y="1095"/>
                    </a:lnTo>
                    <a:lnTo>
                      <a:pt x="69" y="1090"/>
                    </a:lnTo>
                    <a:lnTo>
                      <a:pt x="59" y="1110"/>
                    </a:lnTo>
                    <a:lnTo>
                      <a:pt x="45" y="1131"/>
                    </a:lnTo>
                    <a:lnTo>
                      <a:pt x="44" y="1135"/>
                    </a:lnTo>
                    <a:lnTo>
                      <a:pt x="42" y="1150"/>
                    </a:lnTo>
                    <a:lnTo>
                      <a:pt x="40" y="1156"/>
                    </a:lnTo>
                    <a:lnTo>
                      <a:pt x="47" y="1156"/>
                    </a:lnTo>
                    <a:lnTo>
                      <a:pt x="42" y="1151"/>
                    </a:lnTo>
                    <a:lnTo>
                      <a:pt x="39" y="1160"/>
                    </a:lnTo>
                    <a:lnTo>
                      <a:pt x="39" y="1161"/>
                    </a:lnTo>
                    <a:lnTo>
                      <a:pt x="35" y="1163"/>
                    </a:lnTo>
                    <a:lnTo>
                      <a:pt x="32" y="1168"/>
                    </a:lnTo>
                    <a:lnTo>
                      <a:pt x="27" y="1173"/>
                    </a:lnTo>
                    <a:lnTo>
                      <a:pt x="25" y="1178"/>
                    </a:lnTo>
                    <a:lnTo>
                      <a:pt x="25" y="1183"/>
                    </a:lnTo>
                    <a:lnTo>
                      <a:pt x="24" y="1183"/>
                    </a:lnTo>
                    <a:lnTo>
                      <a:pt x="24" y="1195"/>
                    </a:lnTo>
                    <a:lnTo>
                      <a:pt x="25" y="1206"/>
                    </a:lnTo>
                    <a:lnTo>
                      <a:pt x="30" y="1218"/>
                    </a:lnTo>
                    <a:lnTo>
                      <a:pt x="32" y="1223"/>
                    </a:lnTo>
                    <a:lnTo>
                      <a:pt x="39" y="1235"/>
                    </a:lnTo>
                    <a:lnTo>
                      <a:pt x="52" y="1255"/>
                    </a:lnTo>
                    <a:lnTo>
                      <a:pt x="67" y="1271"/>
                    </a:lnTo>
                    <a:lnTo>
                      <a:pt x="72" y="1266"/>
                    </a:lnTo>
                    <a:lnTo>
                      <a:pt x="67" y="1268"/>
                    </a:lnTo>
                    <a:lnTo>
                      <a:pt x="72" y="1288"/>
                    </a:lnTo>
                    <a:lnTo>
                      <a:pt x="80" y="1309"/>
                    </a:lnTo>
                    <a:lnTo>
                      <a:pt x="80" y="1311"/>
                    </a:lnTo>
                    <a:lnTo>
                      <a:pt x="82" y="1314"/>
                    </a:lnTo>
                    <a:lnTo>
                      <a:pt x="84" y="1321"/>
                    </a:lnTo>
                    <a:lnTo>
                      <a:pt x="85" y="1328"/>
                    </a:lnTo>
                    <a:lnTo>
                      <a:pt x="87" y="1331"/>
                    </a:lnTo>
                    <a:lnTo>
                      <a:pt x="92" y="1329"/>
                    </a:lnTo>
                    <a:lnTo>
                      <a:pt x="87" y="1324"/>
                    </a:lnTo>
                    <a:lnTo>
                      <a:pt x="85" y="1329"/>
                    </a:lnTo>
                    <a:lnTo>
                      <a:pt x="88" y="1324"/>
                    </a:lnTo>
                    <a:lnTo>
                      <a:pt x="77" y="1331"/>
                    </a:lnTo>
                    <a:lnTo>
                      <a:pt x="72" y="1334"/>
                    </a:lnTo>
                    <a:lnTo>
                      <a:pt x="67" y="1339"/>
                    </a:lnTo>
                    <a:lnTo>
                      <a:pt x="60" y="1346"/>
                    </a:lnTo>
                    <a:lnTo>
                      <a:pt x="57" y="1351"/>
                    </a:lnTo>
                    <a:lnTo>
                      <a:pt x="55" y="1356"/>
                    </a:lnTo>
                    <a:lnTo>
                      <a:pt x="54" y="1361"/>
                    </a:lnTo>
                    <a:lnTo>
                      <a:pt x="54" y="1363"/>
                    </a:lnTo>
                    <a:lnTo>
                      <a:pt x="55" y="1368"/>
                    </a:lnTo>
                    <a:lnTo>
                      <a:pt x="57" y="1369"/>
                    </a:lnTo>
                    <a:lnTo>
                      <a:pt x="62" y="1371"/>
                    </a:lnTo>
                    <a:lnTo>
                      <a:pt x="65" y="1369"/>
                    </a:lnTo>
                    <a:lnTo>
                      <a:pt x="70" y="1368"/>
                    </a:lnTo>
                    <a:lnTo>
                      <a:pt x="74" y="1366"/>
                    </a:lnTo>
                    <a:lnTo>
                      <a:pt x="75" y="1361"/>
                    </a:lnTo>
                    <a:lnTo>
                      <a:pt x="74" y="1358"/>
                    </a:lnTo>
                    <a:lnTo>
                      <a:pt x="69" y="1354"/>
                    </a:lnTo>
                    <a:lnTo>
                      <a:pt x="64" y="1356"/>
                    </a:lnTo>
                    <a:lnTo>
                      <a:pt x="64" y="1358"/>
                    </a:lnTo>
                    <a:lnTo>
                      <a:pt x="60" y="1359"/>
                    </a:lnTo>
                    <a:lnTo>
                      <a:pt x="55" y="1361"/>
                    </a:lnTo>
                    <a:lnTo>
                      <a:pt x="49" y="1366"/>
                    </a:lnTo>
                    <a:lnTo>
                      <a:pt x="40" y="1373"/>
                    </a:lnTo>
                    <a:lnTo>
                      <a:pt x="39" y="1373"/>
                    </a:lnTo>
                    <a:lnTo>
                      <a:pt x="37" y="1378"/>
                    </a:lnTo>
                    <a:lnTo>
                      <a:pt x="35" y="1379"/>
                    </a:lnTo>
                    <a:lnTo>
                      <a:pt x="42" y="1379"/>
                    </a:lnTo>
                    <a:lnTo>
                      <a:pt x="37" y="1374"/>
                    </a:lnTo>
                    <a:lnTo>
                      <a:pt x="35" y="1379"/>
                    </a:lnTo>
                    <a:lnTo>
                      <a:pt x="32" y="1388"/>
                    </a:lnTo>
                    <a:lnTo>
                      <a:pt x="29" y="1394"/>
                    </a:lnTo>
                    <a:lnTo>
                      <a:pt x="20" y="1411"/>
                    </a:lnTo>
                    <a:lnTo>
                      <a:pt x="19" y="1416"/>
                    </a:lnTo>
                    <a:lnTo>
                      <a:pt x="17" y="1423"/>
                    </a:lnTo>
                    <a:lnTo>
                      <a:pt x="19" y="1428"/>
                    </a:lnTo>
                    <a:lnTo>
                      <a:pt x="24" y="1426"/>
                    </a:lnTo>
                    <a:lnTo>
                      <a:pt x="19" y="1428"/>
                    </a:lnTo>
                    <a:lnTo>
                      <a:pt x="19" y="1431"/>
                    </a:lnTo>
                    <a:lnTo>
                      <a:pt x="20" y="1436"/>
                    </a:lnTo>
                    <a:lnTo>
                      <a:pt x="25" y="1443"/>
                    </a:lnTo>
                    <a:lnTo>
                      <a:pt x="29" y="1448"/>
                    </a:lnTo>
                    <a:lnTo>
                      <a:pt x="34" y="1443"/>
                    </a:lnTo>
                    <a:lnTo>
                      <a:pt x="27" y="1443"/>
                    </a:lnTo>
                    <a:lnTo>
                      <a:pt x="32" y="1451"/>
                    </a:lnTo>
                    <a:lnTo>
                      <a:pt x="52" y="1486"/>
                    </a:lnTo>
                    <a:lnTo>
                      <a:pt x="60" y="1504"/>
                    </a:lnTo>
                    <a:lnTo>
                      <a:pt x="65" y="1499"/>
                    </a:lnTo>
                    <a:lnTo>
                      <a:pt x="59" y="1499"/>
                    </a:lnTo>
                    <a:lnTo>
                      <a:pt x="67" y="1519"/>
                    </a:lnTo>
                    <a:lnTo>
                      <a:pt x="72" y="1516"/>
                    </a:lnTo>
                    <a:lnTo>
                      <a:pt x="67" y="1511"/>
                    </a:lnTo>
                    <a:lnTo>
                      <a:pt x="65" y="1516"/>
                    </a:lnTo>
                    <a:lnTo>
                      <a:pt x="70" y="1511"/>
                    </a:lnTo>
                    <a:lnTo>
                      <a:pt x="0" y="1546"/>
                    </a:lnTo>
                    <a:lnTo>
                      <a:pt x="5" y="1558"/>
                    </a:lnTo>
                    <a:lnTo>
                      <a:pt x="75" y="1523"/>
                    </a:lnTo>
                    <a:lnTo>
                      <a:pt x="77" y="1521"/>
                    </a:lnTo>
                    <a:lnTo>
                      <a:pt x="79" y="1516"/>
                    </a:lnTo>
                    <a:lnTo>
                      <a:pt x="79" y="1514"/>
                    </a:lnTo>
                    <a:lnTo>
                      <a:pt x="72" y="1499"/>
                    </a:lnTo>
                    <a:lnTo>
                      <a:pt x="70" y="1494"/>
                    </a:lnTo>
                    <a:lnTo>
                      <a:pt x="62" y="1476"/>
                    </a:lnTo>
                    <a:lnTo>
                      <a:pt x="42" y="1444"/>
                    </a:lnTo>
                    <a:lnTo>
                      <a:pt x="37" y="1448"/>
                    </a:lnTo>
                    <a:lnTo>
                      <a:pt x="44" y="1446"/>
                    </a:lnTo>
                    <a:lnTo>
                      <a:pt x="40" y="1443"/>
                    </a:lnTo>
                    <a:lnTo>
                      <a:pt x="39" y="1438"/>
                    </a:lnTo>
                    <a:lnTo>
                      <a:pt x="35" y="1433"/>
                    </a:lnTo>
                    <a:lnTo>
                      <a:pt x="30" y="1426"/>
                    </a:lnTo>
                    <a:lnTo>
                      <a:pt x="25" y="1431"/>
                    </a:lnTo>
                    <a:lnTo>
                      <a:pt x="32" y="1431"/>
                    </a:lnTo>
                    <a:lnTo>
                      <a:pt x="30" y="1426"/>
                    </a:lnTo>
                    <a:lnTo>
                      <a:pt x="30" y="1424"/>
                    </a:lnTo>
                    <a:lnTo>
                      <a:pt x="30" y="1423"/>
                    </a:lnTo>
                    <a:lnTo>
                      <a:pt x="32" y="1416"/>
                    </a:lnTo>
                    <a:lnTo>
                      <a:pt x="25" y="1416"/>
                    </a:lnTo>
                    <a:lnTo>
                      <a:pt x="30" y="1421"/>
                    </a:lnTo>
                    <a:lnTo>
                      <a:pt x="39" y="1404"/>
                    </a:lnTo>
                    <a:lnTo>
                      <a:pt x="42" y="1398"/>
                    </a:lnTo>
                    <a:lnTo>
                      <a:pt x="45" y="1389"/>
                    </a:lnTo>
                    <a:lnTo>
                      <a:pt x="47" y="1384"/>
                    </a:lnTo>
                    <a:lnTo>
                      <a:pt x="49" y="1379"/>
                    </a:lnTo>
                    <a:lnTo>
                      <a:pt x="50" y="1378"/>
                    </a:lnTo>
                    <a:lnTo>
                      <a:pt x="44" y="1378"/>
                    </a:lnTo>
                    <a:lnTo>
                      <a:pt x="47" y="1383"/>
                    </a:lnTo>
                    <a:lnTo>
                      <a:pt x="59" y="1376"/>
                    </a:lnTo>
                    <a:lnTo>
                      <a:pt x="65" y="1371"/>
                    </a:lnTo>
                    <a:lnTo>
                      <a:pt x="70" y="1369"/>
                    </a:lnTo>
                    <a:lnTo>
                      <a:pt x="74" y="1368"/>
                    </a:lnTo>
                    <a:lnTo>
                      <a:pt x="74" y="1366"/>
                    </a:lnTo>
                    <a:lnTo>
                      <a:pt x="62" y="1361"/>
                    </a:lnTo>
                    <a:lnTo>
                      <a:pt x="64" y="1366"/>
                    </a:lnTo>
                    <a:lnTo>
                      <a:pt x="69" y="1368"/>
                    </a:lnTo>
                    <a:lnTo>
                      <a:pt x="69" y="1361"/>
                    </a:lnTo>
                    <a:lnTo>
                      <a:pt x="64" y="1356"/>
                    </a:lnTo>
                    <a:lnTo>
                      <a:pt x="60" y="1358"/>
                    </a:lnTo>
                    <a:lnTo>
                      <a:pt x="65" y="1363"/>
                    </a:lnTo>
                    <a:lnTo>
                      <a:pt x="65" y="1356"/>
                    </a:lnTo>
                    <a:lnTo>
                      <a:pt x="62" y="1358"/>
                    </a:lnTo>
                    <a:lnTo>
                      <a:pt x="62" y="1364"/>
                    </a:lnTo>
                    <a:lnTo>
                      <a:pt x="67" y="1359"/>
                    </a:lnTo>
                    <a:lnTo>
                      <a:pt x="65" y="1358"/>
                    </a:lnTo>
                    <a:lnTo>
                      <a:pt x="60" y="1363"/>
                    </a:lnTo>
                    <a:lnTo>
                      <a:pt x="67" y="1363"/>
                    </a:lnTo>
                    <a:lnTo>
                      <a:pt x="67" y="1361"/>
                    </a:lnTo>
                    <a:lnTo>
                      <a:pt x="60" y="1361"/>
                    </a:lnTo>
                    <a:lnTo>
                      <a:pt x="65" y="1366"/>
                    </a:lnTo>
                    <a:lnTo>
                      <a:pt x="67" y="1361"/>
                    </a:lnTo>
                    <a:lnTo>
                      <a:pt x="70" y="1356"/>
                    </a:lnTo>
                    <a:lnTo>
                      <a:pt x="77" y="1348"/>
                    </a:lnTo>
                    <a:lnTo>
                      <a:pt x="82" y="1344"/>
                    </a:lnTo>
                    <a:lnTo>
                      <a:pt x="87" y="1341"/>
                    </a:lnTo>
                    <a:lnTo>
                      <a:pt x="97" y="1334"/>
                    </a:lnTo>
                    <a:lnTo>
                      <a:pt x="98" y="1329"/>
                    </a:lnTo>
                    <a:lnTo>
                      <a:pt x="98" y="1328"/>
                    </a:lnTo>
                    <a:lnTo>
                      <a:pt x="97" y="1321"/>
                    </a:lnTo>
                    <a:lnTo>
                      <a:pt x="95" y="1314"/>
                    </a:lnTo>
                    <a:lnTo>
                      <a:pt x="92" y="1306"/>
                    </a:lnTo>
                    <a:lnTo>
                      <a:pt x="85" y="1308"/>
                    </a:lnTo>
                    <a:lnTo>
                      <a:pt x="92" y="1306"/>
                    </a:lnTo>
                    <a:lnTo>
                      <a:pt x="85" y="1288"/>
                    </a:lnTo>
                    <a:lnTo>
                      <a:pt x="79" y="1265"/>
                    </a:lnTo>
                    <a:lnTo>
                      <a:pt x="77" y="1263"/>
                    </a:lnTo>
                    <a:lnTo>
                      <a:pt x="62" y="1245"/>
                    </a:lnTo>
                    <a:lnTo>
                      <a:pt x="49" y="1225"/>
                    </a:lnTo>
                    <a:lnTo>
                      <a:pt x="42" y="1213"/>
                    </a:lnTo>
                    <a:lnTo>
                      <a:pt x="37" y="1218"/>
                    </a:lnTo>
                    <a:lnTo>
                      <a:pt x="44" y="1218"/>
                    </a:lnTo>
                    <a:lnTo>
                      <a:pt x="39" y="1206"/>
                    </a:lnTo>
                    <a:lnTo>
                      <a:pt x="37" y="1195"/>
                    </a:lnTo>
                    <a:lnTo>
                      <a:pt x="37" y="1185"/>
                    </a:lnTo>
                    <a:lnTo>
                      <a:pt x="30" y="1183"/>
                    </a:lnTo>
                    <a:lnTo>
                      <a:pt x="37" y="1185"/>
                    </a:lnTo>
                    <a:lnTo>
                      <a:pt x="39" y="1178"/>
                    </a:lnTo>
                    <a:lnTo>
                      <a:pt x="32" y="1178"/>
                    </a:lnTo>
                    <a:lnTo>
                      <a:pt x="37" y="1183"/>
                    </a:lnTo>
                    <a:lnTo>
                      <a:pt x="42" y="1178"/>
                    </a:lnTo>
                    <a:lnTo>
                      <a:pt x="45" y="1173"/>
                    </a:lnTo>
                    <a:lnTo>
                      <a:pt x="49" y="1166"/>
                    </a:lnTo>
                    <a:lnTo>
                      <a:pt x="44" y="1163"/>
                    </a:lnTo>
                    <a:lnTo>
                      <a:pt x="49" y="1166"/>
                    </a:lnTo>
                    <a:lnTo>
                      <a:pt x="52" y="1161"/>
                    </a:lnTo>
                    <a:lnTo>
                      <a:pt x="54" y="1156"/>
                    </a:lnTo>
                    <a:lnTo>
                      <a:pt x="55" y="1150"/>
                    </a:lnTo>
                    <a:lnTo>
                      <a:pt x="57" y="1136"/>
                    </a:lnTo>
                    <a:lnTo>
                      <a:pt x="50" y="1135"/>
                    </a:lnTo>
                    <a:lnTo>
                      <a:pt x="55" y="1138"/>
                    </a:lnTo>
                    <a:lnTo>
                      <a:pt x="69" y="1120"/>
                    </a:lnTo>
                    <a:lnTo>
                      <a:pt x="79" y="1100"/>
                    </a:lnTo>
                    <a:lnTo>
                      <a:pt x="80" y="1095"/>
                    </a:lnTo>
                    <a:lnTo>
                      <a:pt x="87" y="1075"/>
                    </a:lnTo>
                    <a:lnTo>
                      <a:pt x="92" y="1053"/>
                    </a:lnTo>
                    <a:lnTo>
                      <a:pt x="92" y="1050"/>
                    </a:lnTo>
                    <a:lnTo>
                      <a:pt x="90" y="1045"/>
                    </a:lnTo>
                    <a:lnTo>
                      <a:pt x="88" y="1038"/>
                    </a:lnTo>
                    <a:lnTo>
                      <a:pt x="87" y="1033"/>
                    </a:lnTo>
                    <a:lnTo>
                      <a:pt x="85" y="1030"/>
                    </a:lnTo>
                    <a:lnTo>
                      <a:pt x="79" y="1031"/>
                    </a:lnTo>
                    <a:lnTo>
                      <a:pt x="85" y="1030"/>
                    </a:lnTo>
                    <a:lnTo>
                      <a:pt x="82" y="1021"/>
                    </a:lnTo>
                    <a:lnTo>
                      <a:pt x="79" y="1008"/>
                    </a:lnTo>
                    <a:lnTo>
                      <a:pt x="69" y="981"/>
                    </a:lnTo>
                    <a:lnTo>
                      <a:pt x="67" y="976"/>
                    </a:lnTo>
                    <a:lnTo>
                      <a:pt x="55" y="950"/>
                    </a:lnTo>
                    <a:lnTo>
                      <a:pt x="50" y="955"/>
                    </a:lnTo>
                    <a:lnTo>
                      <a:pt x="57" y="955"/>
                    </a:lnTo>
                    <a:lnTo>
                      <a:pt x="45" y="928"/>
                    </a:lnTo>
                    <a:lnTo>
                      <a:pt x="37" y="898"/>
                    </a:lnTo>
                    <a:lnTo>
                      <a:pt x="30" y="900"/>
                    </a:lnTo>
                    <a:lnTo>
                      <a:pt x="37" y="901"/>
                    </a:lnTo>
                    <a:lnTo>
                      <a:pt x="39" y="898"/>
                    </a:lnTo>
                    <a:lnTo>
                      <a:pt x="40" y="891"/>
                    </a:lnTo>
                    <a:lnTo>
                      <a:pt x="42" y="885"/>
                    </a:lnTo>
                    <a:lnTo>
                      <a:pt x="44" y="880"/>
                    </a:lnTo>
                    <a:lnTo>
                      <a:pt x="37" y="878"/>
                    </a:lnTo>
                    <a:lnTo>
                      <a:pt x="44" y="881"/>
                    </a:lnTo>
                    <a:lnTo>
                      <a:pt x="50" y="858"/>
                    </a:lnTo>
                    <a:lnTo>
                      <a:pt x="57" y="838"/>
                    </a:lnTo>
                    <a:lnTo>
                      <a:pt x="50" y="836"/>
                    </a:lnTo>
                    <a:lnTo>
                      <a:pt x="57" y="840"/>
                    </a:lnTo>
                    <a:lnTo>
                      <a:pt x="62" y="823"/>
                    </a:lnTo>
                    <a:lnTo>
                      <a:pt x="65" y="810"/>
                    </a:lnTo>
                    <a:lnTo>
                      <a:pt x="59" y="808"/>
                    </a:lnTo>
                    <a:lnTo>
                      <a:pt x="65" y="811"/>
                    </a:lnTo>
                    <a:lnTo>
                      <a:pt x="69" y="801"/>
                    </a:lnTo>
                    <a:lnTo>
                      <a:pt x="62" y="801"/>
                    </a:lnTo>
                    <a:lnTo>
                      <a:pt x="67" y="806"/>
                    </a:lnTo>
                    <a:lnTo>
                      <a:pt x="70" y="800"/>
                    </a:lnTo>
                    <a:lnTo>
                      <a:pt x="75" y="793"/>
                    </a:lnTo>
                    <a:lnTo>
                      <a:pt x="77" y="788"/>
                    </a:lnTo>
                    <a:lnTo>
                      <a:pt x="79" y="783"/>
                    </a:lnTo>
                    <a:lnTo>
                      <a:pt x="79" y="775"/>
                    </a:lnTo>
                    <a:lnTo>
                      <a:pt x="77" y="768"/>
                    </a:lnTo>
                    <a:lnTo>
                      <a:pt x="74" y="760"/>
                    </a:lnTo>
                    <a:lnTo>
                      <a:pt x="72" y="753"/>
                    </a:lnTo>
                    <a:lnTo>
                      <a:pt x="70" y="750"/>
                    </a:lnTo>
                    <a:lnTo>
                      <a:pt x="55" y="730"/>
                    </a:lnTo>
                    <a:lnTo>
                      <a:pt x="50" y="733"/>
                    </a:lnTo>
                    <a:lnTo>
                      <a:pt x="57" y="732"/>
                    </a:lnTo>
                    <a:lnTo>
                      <a:pt x="54" y="722"/>
                    </a:lnTo>
                    <a:lnTo>
                      <a:pt x="52" y="712"/>
                    </a:lnTo>
                    <a:lnTo>
                      <a:pt x="49" y="702"/>
                    </a:lnTo>
                    <a:lnTo>
                      <a:pt x="47" y="697"/>
                    </a:lnTo>
                    <a:lnTo>
                      <a:pt x="42" y="688"/>
                    </a:lnTo>
                    <a:lnTo>
                      <a:pt x="37" y="692"/>
                    </a:lnTo>
                    <a:lnTo>
                      <a:pt x="42" y="688"/>
                    </a:lnTo>
                    <a:lnTo>
                      <a:pt x="35" y="675"/>
                    </a:lnTo>
                    <a:lnTo>
                      <a:pt x="29" y="667"/>
                    </a:lnTo>
                    <a:lnTo>
                      <a:pt x="25" y="663"/>
                    </a:lnTo>
                    <a:lnTo>
                      <a:pt x="22" y="662"/>
                    </a:lnTo>
                    <a:lnTo>
                      <a:pt x="17" y="660"/>
                    </a:lnTo>
                    <a:lnTo>
                      <a:pt x="15" y="660"/>
                    </a:lnTo>
                    <a:lnTo>
                      <a:pt x="12" y="662"/>
                    </a:lnTo>
                    <a:lnTo>
                      <a:pt x="9" y="667"/>
                    </a:lnTo>
                    <a:lnTo>
                      <a:pt x="9" y="668"/>
                    </a:lnTo>
                    <a:lnTo>
                      <a:pt x="9" y="675"/>
                    </a:lnTo>
                    <a:lnTo>
                      <a:pt x="10" y="682"/>
                    </a:lnTo>
                    <a:lnTo>
                      <a:pt x="12" y="683"/>
                    </a:lnTo>
                    <a:lnTo>
                      <a:pt x="24" y="678"/>
                    </a:lnTo>
                    <a:lnTo>
                      <a:pt x="19" y="677"/>
                    </a:lnTo>
                    <a:lnTo>
                      <a:pt x="14" y="678"/>
                    </a:lnTo>
                    <a:lnTo>
                      <a:pt x="12" y="683"/>
                    </a:lnTo>
                    <a:lnTo>
                      <a:pt x="19" y="683"/>
                    </a:lnTo>
                    <a:lnTo>
                      <a:pt x="25" y="683"/>
                    </a:lnTo>
                    <a:lnTo>
                      <a:pt x="24" y="682"/>
                    </a:lnTo>
                    <a:lnTo>
                      <a:pt x="22" y="677"/>
                    </a:lnTo>
                    <a:lnTo>
                      <a:pt x="20" y="668"/>
                    </a:lnTo>
                    <a:lnTo>
                      <a:pt x="15" y="655"/>
                    </a:lnTo>
                    <a:lnTo>
                      <a:pt x="9" y="657"/>
                    </a:lnTo>
                    <a:lnTo>
                      <a:pt x="15" y="658"/>
                    </a:lnTo>
                    <a:lnTo>
                      <a:pt x="17" y="655"/>
                    </a:lnTo>
                    <a:lnTo>
                      <a:pt x="19" y="647"/>
                    </a:lnTo>
                    <a:lnTo>
                      <a:pt x="22" y="637"/>
                    </a:lnTo>
                    <a:lnTo>
                      <a:pt x="25" y="625"/>
                    </a:lnTo>
                    <a:lnTo>
                      <a:pt x="35" y="598"/>
                    </a:lnTo>
                    <a:lnTo>
                      <a:pt x="40" y="585"/>
                    </a:lnTo>
                    <a:lnTo>
                      <a:pt x="44" y="577"/>
                    </a:lnTo>
                    <a:lnTo>
                      <a:pt x="52" y="555"/>
                    </a:lnTo>
                    <a:lnTo>
                      <a:pt x="45" y="555"/>
                    </a:lnTo>
                    <a:lnTo>
                      <a:pt x="50" y="560"/>
                    </a:lnTo>
                    <a:lnTo>
                      <a:pt x="60" y="540"/>
                    </a:lnTo>
                    <a:lnTo>
                      <a:pt x="70" y="520"/>
                    </a:lnTo>
                    <a:lnTo>
                      <a:pt x="72" y="515"/>
                    </a:lnTo>
                    <a:lnTo>
                      <a:pt x="79" y="498"/>
                    </a:lnTo>
                    <a:lnTo>
                      <a:pt x="82" y="472"/>
                    </a:lnTo>
                    <a:lnTo>
                      <a:pt x="85" y="450"/>
                    </a:lnTo>
                    <a:lnTo>
                      <a:pt x="85" y="448"/>
                    </a:lnTo>
                    <a:lnTo>
                      <a:pt x="84" y="445"/>
                    </a:lnTo>
                    <a:lnTo>
                      <a:pt x="79" y="435"/>
                    </a:lnTo>
                    <a:lnTo>
                      <a:pt x="75" y="430"/>
                    </a:lnTo>
                    <a:lnTo>
                      <a:pt x="72" y="427"/>
                    </a:lnTo>
                    <a:lnTo>
                      <a:pt x="70" y="423"/>
                    </a:lnTo>
                    <a:lnTo>
                      <a:pt x="70" y="422"/>
                    </a:lnTo>
                    <a:lnTo>
                      <a:pt x="69" y="432"/>
                    </a:lnTo>
                    <a:lnTo>
                      <a:pt x="72" y="427"/>
                    </a:lnTo>
                    <a:lnTo>
                      <a:pt x="65" y="427"/>
                    </a:lnTo>
                    <a:lnTo>
                      <a:pt x="65" y="433"/>
                    </a:lnTo>
                    <a:lnTo>
                      <a:pt x="70" y="432"/>
                    </a:lnTo>
                    <a:lnTo>
                      <a:pt x="72" y="427"/>
                    </a:lnTo>
                    <a:lnTo>
                      <a:pt x="72" y="425"/>
                    </a:lnTo>
                    <a:lnTo>
                      <a:pt x="72" y="423"/>
                    </a:lnTo>
                    <a:lnTo>
                      <a:pt x="70" y="420"/>
                    </a:lnTo>
                    <a:lnTo>
                      <a:pt x="69" y="415"/>
                    </a:lnTo>
                    <a:lnTo>
                      <a:pt x="67" y="407"/>
                    </a:lnTo>
                    <a:lnTo>
                      <a:pt x="65" y="402"/>
                    </a:lnTo>
                    <a:lnTo>
                      <a:pt x="60" y="393"/>
                    </a:lnTo>
                    <a:lnTo>
                      <a:pt x="57" y="383"/>
                    </a:lnTo>
                    <a:lnTo>
                      <a:pt x="49" y="370"/>
                    </a:lnTo>
                    <a:lnTo>
                      <a:pt x="44" y="363"/>
                    </a:lnTo>
                    <a:lnTo>
                      <a:pt x="39" y="350"/>
                    </a:lnTo>
                    <a:lnTo>
                      <a:pt x="34" y="355"/>
                    </a:lnTo>
                    <a:lnTo>
                      <a:pt x="40" y="355"/>
                    </a:lnTo>
                    <a:lnTo>
                      <a:pt x="37" y="342"/>
                    </a:lnTo>
                    <a:lnTo>
                      <a:pt x="30" y="343"/>
                    </a:lnTo>
                    <a:lnTo>
                      <a:pt x="37" y="347"/>
                    </a:lnTo>
                    <a:lnTo>
                      <a:pt x="37" y="342"/>
                    </a:lnTo>
                    <a:lnTo>
                      <a:pt x="39" y="338"/>
                    </a:lnTo>
                    <a:lnTo>
                      <a:pt x="42" y="328"/>
                    </a:lnTo>
                    <a:lnTo>
                      <a:pt x="47" y="315"/>
                    </a:lnTo>
                    <a:lnTo>
                      <a:pt x="50" y="303"/>
                    </a:lnTo>
                    <a:lnTo>
                      <a:pt x="54" y="297"/>
                    </a:lnTo>
                    <a:lnTo>
                      <a:pt x="47" y="297"/>
                    </a:lnTo>
                    <a:lnTo>
                      <a:pt x="52" y="302"/>
                    </a:lnTo>
                    <a:lnTo>
                      <a:pt x="57" y="293"/>
                    </a:lnTo>
                    <a:lnTo>
                      <a:pt x="64" y="283"/>
                    </a:lnTo>
                    <a:lnTo>
                      <a:pt x="70" y="273"/>
                    </a:lnTo>
                    <a:lnTo>
                      <a:pt x="87" y="253"/>
                    </a:lnTo>
                    <a:lnTo>
                      <a:pt x="92" y="245"/>
                    </a:lnTo>
                    <a:lnTo>
                      <a:pt x="97" y="237"/>
                    </a:lnTo>
                    <a:lnTo>
                      <a:pt x="98" y="233"/>
                    </a:lnTo>
                    <a:lnTo>
                      <a:pt x="98" y="232"/>
                    </a:lnTo>
                    <a:lnTo>
                      <a:pt x="90" y="215"/>
                    </a:lnTo>
                    <a:lnTo>
                      <a:pt x="88" y="210"/>
                    </a:lnTo>
                    <a:lnTo>
                      <a:pt x="79" y="195"/>
                    </a:lnTo>
                    <a:lnTo>
                      <a:pt x="67" y="180"/>
                    </a:lnTo>
                    <a:lnTo>
                      <a:pt x="55" y="167"/>
                    </a:lnTo>
                    <a:lnTo>
                      <a:pt x="54" y="165"/>
                    </a:lnTo>
                    <a:lnTo>
                      <a:pt x="44" y="157"/>
                    </a:lnTo>
                    <a:lnTo>
                      <a:pt x="37" y="149"/>
                    </a:lnTo>
                    <a:lnTo>
                      <a:pt x="32" y="140"/>
                    </a:lnTo>
                    <a:lnTo>
                      <a:pt x="27" y="145"/>
                    </a:lnTo>
                    <a:lnTo>
                      <a:pt x="34" y="145"/>
                    </a:lnTo>
                    <a:lnTo>
                      <a:pt x="30" y="137"/>
                    </a:lnTo>
                    <a:lnTo>
                      <a:pt x="29" y="127"/>
                    </a:lnTo>
                    <a:lnTo>
                      <a:pt x="27" y="117"/>
                    </a:lnTo>
                    <a:lnTo>
                      <a:pt x="25" y="104"/>
                    </a:lnTo>
                    <a:lnTo>
                      <a:pt x="24" y="87"/>
                    </a:lnTo>
                    <a:lnTo>
                      <a:pt x="17" y="87"/>
                    </a:lnTo>
                    <a:lnTo>
                      <a:pt x="22" y="92"/>
                    </a:lnTo>
                    <a:lnTo>
                      <a:pt x="24" y="90"/>
                    </a:lnTo>
                    <a:lnTo>
                      <a:pt x="27" y="87"/>
                    </a:lnTo>
                    <a:lnTo>
                      <a:pt x="37" y="77"/>
                    </a:lnTo>
                    <a:lnTo>
                      <a:pt x="50" y="62"/>
                    </a:lnTo>
                    <a:lnTo>
                      <a:pt x="64" y="50"/>
                    </a:lnTo>
                    <a:lnTo>
                      <a:pt x="70" y="44"/>
                    </a:lnTo>
                    <a:lnTo>
                      <a:pt x="77" y="39"/>
                    </a:lnTo>
                    <a:lnTo>
                      <a:pt x="84" y="34"/>
                    </a:lnTo>
                    <a:lnTo>
                      <a:pt x="88" y="30"/>
                    </a:lnTo>
                    <a:lnTo>
                      <a:pt x="84" y="25"/>
                    </a:lnTo>
                    <a:lnTo>
                      <a:pt x="84" y="32"/>
                    </a:lnTo>
                    <a:lnTo>
                      <a:pt x="85" y="32"/>
                    </a:lnTo>
                    <a:lnTo>
                      <a:pt x="90" y="30"/>
                    </a:lnTo>
                    <a:lnTo>
                      <a:pt x="92" y="29"/>
                    </a:lnTo>
                    <a:lnTo>
                      <a:pt x="93" y="27"/>
                    </a:lnTo>
                    <a:lnTo>
                      <a:pt x="97" y="20"/>
                    </a:lnTo>
                    <a:lnTo>
                      <a:pt x="100" y="15"/>
                    </a:lnTo>
                    <a:lnTo>
                      <a:pt x="105" y="7"/>
                    </a:lnTo>
                    <a:close/>
                  </a:path>
                </a:pathLst>
              </a:custGeom>
              <a:solidFill>
                <a:srgbClr val="993366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9" name="Freeform 63"/>
              <p:cNvSpPr>
                <a:spLocks/>
              </p:cNvSpPr>
              <p:nvPr/>
            </p:nvSpPr>
            <p:spPr bwMode="auto">
              <a:xfrm>
                <a:off x="1931" y="1697"/>
                <a:ext cx="104" cy="1557"/>
              </a:xfrm>
              <a:custGeom>
                <a:avLst/>
                <a:gdLst>
                  <a:gd name="T0" fmla="*/ 85 w 104"/>
                  <a:gd name="T1" fmla="*/ 18 h 1557"/>
                  <a:gd name="T2" fmla="*/ 27 w 104"/>
                  <a:gd name="T3" fmla="*/ 67 h 1557"/>
                  <a:gd name="T4" fmla="*/ 14 w 104"/>
                  <a:gd name="T5" fmla="*/ 127 h 1557"/>
                  <a:gd name="T6" fmla="*/ 57 w 104"/>
                  <a:gd name="T7" fmla="*/ 190 h 1557"/>
                  <a:gd name="T8" fmla="*/ 82 w 104"/>
                  <a:gd name="T9" fmla="*/ 233 h 1557"/>
                  <a:gd name="T10" fmla="*/ 39 w 104"/>
                  <a:gd name="T11" fmla="*/ 300 h 1557"/>
                  <a:gd name="T12" fmla="*/ 32 w 104"/>
                  <a:gd name="T13" fmla="*/ 368 h 1557"/>
                  <a:gd name="T14" fmla="*/ 55 w 104"/>
                  <a:gd name="T15" fmla="*/ 415 h 1557"/>
                  <a:gd name="T16" fmla="*/ 60 w 104"/>
                  <a:gd name="T17" fmla="*/ 421 h 1557"/>
                  <a:gd name="T18" fmla="*/ 74 w 104"/>
                  <a:gd name="T19" fmla="*/ 446 h 1557"/>
                  <a:gd name="T20" fmla="*/ 40 w 104"/>
                  <a:gd name="T21" fmla="*/ 550 h 1557"/>
                  <a:gd name="T22" fmla="*/ 5 w 104"/>
                  <a:gd name="T23" fmla="*/ 646 h 1557"/>
                  <a:gd name="T24" fmla="*/ 17 w 104"/>
                  <a:gd name="T25" fmla="*/ 676 h 1557"/>
                  <a:gd name="T26" fmla="*/ 22 w 104"/>
                  <a:gd name="T27" fmla="*/ 665 h 1557"/>
                  <a:gd name="T28" fmla="*/ 25 w 104"/>
                  <a:gd name="T29" fmla="*/ 683 h 1557"/>
                  <a:gd name="T30" fmla="*/ 50 w 104"/>
                  <a:gd name="T31" fmla="*/ 743 h 1557"/>
                  <a:gd name="T32" fmla="*/ 65 w 104"/>
                  <a:gd name="T33" fmla="*/ 781 h 1557"/>
                  <a:gd name="T34" fmla="*/ 45 w 104"/>
                  <a:gd name="T35" fmla="*/ 834 h 1557"/>
                  <a:gd name="T36" fmla="*/ 25 w 104"/>
                  <a:gd name="T37" fmla="*/ 896 h 1557"/>
                  <a:gd name="T38" fmla="*/ 69 w 104"/>
                  <a:gd name="T39" fmla="*/ 1019 h 1557"/>
                  <a:gd name="T40" fmla="*/ 80 w 104"/>
                  <a:gd name="T41" fmla="*/ 1051 h 1557"/>
                  <a:gd name="T42" fmla="*/ 39 w 104"/>
                  <a:gd name="T43" fmla="*/ 1161 h 1557"/>
                  <a:gd name="T44" fmla="*/ 24 w 104"/>
                  <a:gd name="T45" fmla="*/ 1183 h 1557"/>
                  <a:gd name="T46" fmla="*/ 67 w 104"/>
                  <a:gd name="T47" fmla="*/ 1268 h 1557"/>
                  <a:gd name="T48" fmla="*/ 92 w 104"/>
                  <a:gd name="T49" fmla="*/ 1329 h 1557"/>
                  <a:gd name="T50" fmla="*/ 54 w 104"/>
                  <a:gd name="T51" fmla="*/ 1361 h 1557"/>
                  <a:gd name="T52" fmla="*/ 74 w 104"/>
                  <a:gd name="T53" fmla="*/ 1357 h 1557"/>
                  <a:gd name="T54" fmla="*/ 37 w 104"/>
                  <a:gd name="T55" fmla="*/ 1374 h 1557"/>
                  <a:gd name="T56" fmla="*/ 17 w 104"/>
                  <a:gd name="T57" fmla="*/ 1426 h 1557"/>
                  <a:gd name="T58" fmla="*/ 67 w 104"/>
                  <a:gd name="T59" fmla="*/ 1517 h 1557"/>
                  <a:gd name="T60" fmla="*/ 79 w 104"/>
                  <a:gd name="T61" fmla="*/ 1516 h 1557"/>
                  <a:gd name="T62" fmla="*/ 25 w 104"/>
                  <a:gd name="T63" fmla="*/ 1431 h 1557"/>
                  <a:gd name="T64" fmla="*/ 42 w 104"/>
                  <a:gd name="T65" fmla="*/ 1396 h 1557"/>
                  <a:gd name="T66" fmla="*/ 74 w 104"/>
                  <a:gd name="T67" fmla="*/ 1367 h 1557"/>
                  <a:gd name="T68" fmla="*/ 65 w 104"/>
                  <a:gd name="T69" fmla="*/ 1356 h 1557"/>
                  <a:gd name="T70" fmla="*/ 65 w 104"/>
                  <a:gd name="T71" fmla="*/ 1366 h 1557"/>
                  <a:gd name="T72" fmla="*/ 99 w 104"/>
                  <a:gd name="T73" fmla="*/ 1327 h 1557"/>
                  <a:gd name="T74" fmla="*/ 62 w 104"/>
                  <a:gd name="T75" fmla="*/ 1243 h 1557"/>
                  <a:gd name="T76" fmla="*/ 39 w 104"/>
                  <a:gd name="T77" fmla="*/ 1178 h 1557"/>
                  <a:gd name="T78" fmla="*/ 57 w 104"/>
                  <a:gd name="T79" fmla="*/ 1136 h 1557"/>
                  <a:gd name="T80" fmla="*/ 92 w 104"/>
                  <a:gd name="T81" fmla="*/ 1049 h 1557"/>
                  <a:gd name="T82" fmla="*/ 67 w 104"/>
                  <a:gd name="T83" fmla="*/ 976 h 1557"/>
                  <a:gd name="T84" fmla="*/ 39 w 104"/>
                  <a:gd name="T85" fmla="*/ 891 h 1557"/>
                  <a:gd name="T86" fmla="*/ 60 w 104"/>
                  <a:gd name="T87" fmla="*/ 823 h 1557"/>
                  <a:gd name="T88" fmla="*/ 79 w 104"/>
                  <a:gd name="T89" fmla="*/ 783 h 1557"/>
                  <a:gd name="T90" fmla="*/ 57 w 104"/>
                  <a:gd name="T91" fmla="*/ 730 h 1557"/>
                  <a:gd name="T92" fmla="*/ 22 w 104"/>
                  <a:gd name="T93" fmla="*/ 660 h 1557"/>
                  <a:gd name="T94" fmla="*/ 10 w 104"/>
                  <a:gd name="T95" fmla="*/ 683 h 1557"/>
                  <a:gd name="T96" fmla="*/ 19 w 104"/>
                  <a:gd name="T97" fmla="*/ 668 h 1557"/>
                  <a:gd name="T98" fmla="*/ 40 w 104"/>
                  <a:gd name="T99" fmla="*/ 585 h 1557"/>
                  <a:gd name="T100" fmla="*/ 72 w 104"/>
                  <a:gd name="T101" fmla="*/ 515 h 1557"/>
                  <a:gd name="T102" fmla="*/ 72 w 104"/>
                  <a:gd name="T103" fmla="*/ 426 h 1557"/>
                  <a:gd name="T104" fmla="*/ 72 w 104"/>
                  <a:gd name="T105" fmla="*/ 426 h 1557"/>
                  <a:gd name="T106" fmla="*/ 57 w 104"/>
                  <a:gd name="T107" fmla="*/ 383 h 1557"/>
                  <a:gd name="T108" fmla="*/ 37 w 104"/>
                  <a:gd name="T109" fmla="*/ 345 h 1557"/>
                  <a:gd name="T110" fmla="*/ 52 w 104"/>
                  <a:gd name="T111" fmla="*/ 301 h 1557"/>
                  <a:gd name="T112" fmla="*/ 99 w 104"/>
                  <a:gd name="T113" fmla="*/ 230 h 1557"/>
                  <a:gd name="T114" fmla="*/ 30 w 104"/>
                  <a:gd name="T115" fmla="*/ 140 h 1557"/>
                  <a:gd name="T116" fmla="*/ 20 w 104"/>
                  <a:gd name="T117" fmla="*/ 92 h 1557"/>
                  <a:gd name="T118" fmla="*/ 75 w 104"/>
                  <a:gd name="T119" fmla="*/ 38 h 1557"/>
                  <a:gd name="T120" fmla="*/ 97 w 104"/>
                  <a:gd name="T121" fmla="*/ 20 h 15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04"/>
                  <a:gd name="T184" fmla="*/ 0 h 1557"/>
                  <a:gd name="T185" fmla="*/ 104 w 104"/>
                  <a:gd name="T186" fmla="*/ 1557 h 15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04" h="1557">
                    <a:moveTo>
                      <a:pt x="104" y="7"/>
                    </a:moveTo>
                    <a:lnTo>
                      <a:pt x="94" y="0"/>
                    </a:lnTo>
                    <a:lnTo>
                      <a:pt x="90" y="5"/>
                    </a:lnTo>
                    <a:lnTo>
                      <a:pt x="87" y="10"/>
                    </a:lnTo>
                    <a:lnTo>
                      <a:pt x="82" y="17"/>
                    </a:lnTo>
                    <a:lnTo>
                      <a:pt x="80" y="18"/>
                    </a:lnTo>
                    <a:lnTo>
                      <a:pt x="80" y="20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82" y="18"/>
                    </a:lnTo>
                    <a:lnTo>
                      <a:pt x="77" y="20"/>
                    </a:lnTo>
                    <a:lnTo>
                      <a:pt x="74" y="23"/>
                    </a:lnTo>
                    <a:lnTo>
                      <a:pt x="65" y="28"/>
                    </a:lnTo>
                    <a:lnTo>
                      <a:pt x="59" y="33"/>
                    </a:lnTo>
                    <a:lnTo>
                      <a:pt x="54" y="40"/>
                    </a:lnTo>
                    <a:lnTo>
                      <a:pt x="52" y="40"/>
                    </a:lnTo>
                    <a:lnTo>
                      <a:pt x="40" y="52"/>
                    </a:lnTo>
                    <a:lnTo>
                      <a:pt x="27" y="67"/>
                    </a:lnTo>
                    <a:lnTo>
                      <a:pt x="15" y="77"/>
                    </a:lnTo>
                    <a:lnTo>
                      <a:pt x="12" y="80"/>
                    </a:lnTo>
                    <a:lnTo>
                      <a:pt x="10" y="82"/>
                    </a:lnTo>
                    <a:lnTo>
                      <a:pt x="9" y="87"/>
                    </a:lnTo>
                    <a:lnTo>
                      <a:pt x="9" y="88"/>
                    </a:lnTo>
                    <a:lnTo>
                      <a:pt x="10" y="102"/>
                    </a:lnTo>
                    <a:lnTo>
                      <a:pt x="12" y="115"/>
                    </a:lnTo>
                    <a:lnTo>
                      <a:pt x="14" y="127"/>
                    </a:lnTo>
                    <a:lnTo>
                      <a:pt x="15" y="137"/>
                    </a:lnTo>
                    <a:lnTo>
                      <a:pt x="19" y="145"/>
                    </a:lnTo>
                    <a:lnTo>
                      <a:pt x="20" y="150"/>
                    </a:lnTo>
                    <a:lnTo>
                      <a:pt x="25" y="158"/>
                    </a:lnTo>
                    <a:lnTo>
                      <a:pt x="34" y="167"/>
                    </a:lnTo>
                    <a:lnTo>
                      <a:pt x="47" y="175"/>
                    </a:lnTo>
                    <a:lnTo>
                      <a:pt x="50" y="170"/>
                    </a:lnTo>
                    <a:lnTo>
                      <a:pt x="45" y="175"/>
                    </a:lnTo>
                    <a:lnTo>
                      <a:pt x="57" y="190"/>
                    </a:lnTo>
                    <a:lnTo>
                      <a:pt x="69" y="205"/>
                    </a:lnTo>
                    <a:lnTo>
                      <a:pt x="79" y="218"/>
                    </a:lnTo>
                    <a:lnTo>
                      <a:pt x="84" y="213"/>
                    </a:lnTo>
                    <a:lnTo>
                      <a:pt x="77" y="213"/>
                    </a:lnTo>
                    <a:lnTo>
                      <a:pt x="87" y="233"/>
                    </a:lnTo>
                    <a:lnTo>
                      <a:pt x="92" y="231"/>
                    </a:lnTo>
                    <a:lnTo>
                      <a:pt x="85" y="231"/>
                    </a:lnTo>
                    <a:lnTo>
                      <a:pt x="87" y="228"/>
                    </a:lnTo>
                    <a:lnTo>
                      <a:pt x="82" y="233"/>
                    </a:lnTo>
                    <a:lnTo>
                      <a:pt x="77" y="241"/>
                    </a:lnTo>
                    <a:lnTo>
                      <a:pt x="60" y="263"/>
                    </a:lnTo>
                    <a:lnTo>
                      <a:pt x="54" y="273"/>
                    </a:lnTo>
                    <a:lnTo>
                      <a:pt x="47" y="283"/>
                    </a:lnTo>
                    <a:lnTo>
                      <a:pt x="42" y="291"/>
                    </a:lnTo>
                    <a:lnTo>
                      <a:pt x="40" y="296"/>
                    </a:lnTo>
                    <a:lnTo>
                      <a:pt x="39" y="300"/>
                    </a:lnTo>
                    <a:lnTo>
                      <a:pt x="44" y="301"/>
                    </a:lnTo>
                    <a:lnTo>
                      <a:pt x="39" y="300"/>
                    </a:lnTo>
                    <a:lnTo>
                      <a:pt x="34" y="313"/>
                    </a:lnTo>
                    <a:lnTo>
                      <a:pt x="29" y="328"/>
                    </a:lnTo>
                    <a:lnTo>
                      <a:pt x="25" y="338"/>
                    </a:lnTo>
                    <a:lnTo>
                      <a:pt x="24" y="341"/>
                    </a:lnTo>
                    <a:lnTo>
                      <a:pt x="25" y="341"/>
                    </a:lnTo>
                    <a:lnTo>
                      <a:pt x="25" y="345"/>
                    </a:lnTo>
                    <a:lnTo>
                      <a:pt x="27" y="355"/>
                    </a:lnTo>
                    <a:lnTo>
                      <a:pt x="29" y="360"/>
                    </a:lnTo>
                    <a:lnTo>
                      <a:pt x="32" y="368"/>
                    </a:lnTo>
                    <a:lnTo>
                      <a:pt x="39" y="380"/>
                    </a:lnTo>
                    <a:lnTo>
                      <a:pt x="44" y="375"/>
                    </a:lnTo>
                    <a:lnTo>
                      <a:pt x="37" y="375"/>
                    </a:lnTo>
                    <a:lnTo>
                      <a:pt x="45" y="388"/>
                    </a:lnTo>
                    <a:lnTo>
                      <a:pt x="50" y="403"/>
                    </a:lnTo>
                    <a:lnTo>
                      <a:pt x="55" y="411"/>
                    </a:lnTo>
                    <a:lnTo>
                      <a:pt x="60" y="406"/>
                    </a:lnTo>
                    <a:lnTo>
                      <a:pt x="54" y="406"/>
                    </a:lnTo>
                    <a:lnTo>
                      <a:pt x="55" y="415"/>
                    </a:lnTo>
                    <a:lnTo>
                      <a:pt x="57" y="420"/>
                    </a:lnTo>
                    <a:lnTo>
                      <a:pt x="59" y="423"/>
                    </a:lnTo>
                    <a:lnTo>
                      <a:pt x="59" y="425"/>
                    </a:lnTo>
                    <a:lnTo>
                      <a:pt x="59" y="426"/>
                    </a:lnTo>
                    <a:lnTo>
                      <a:pt x="65" y="426"/>
                    </a:lnTo>
                    <a:lnTo>
                      <a:pt x="60" y="421"/>
                    </a:lnTo>
                    <a:lnTo>
                      <a:pt x="65" y="420"/>
                    </a:lnTo>
                    <a:lnTo>
                      <a:pt x="60" y="421"/>
                    </a:lnTo>
                    <a:lnTo>
                      <a:pt x="59" y="426"/>
                    </a:lnTo>
                    <a:lnTo>
                      <a:pt x="60" y="431"/>
                    </a:lnTo>
                    <a:lnTo>
                      <a:pt x="60" y="433"/>
                    </a:lnTo>
                    <a:lnTo>
                      <a:pt x="62" y="436"/>
                    </a:lnTo>
                    <a:lnTo>
                      <a:pt x="65" y="440"/>
                    </a:lnTo>
                    <a:lnTo>
                      <a:pt x="69" y="445"/>
                    </a:lnTo>
                    <a:lnTo>
                      <a:pt x="74" y="451"/>
                    </a:lnTo>
                    <a:lnTo>
                      <a:pt x="79" y="448"/>
                    </a:lnTo>
                    <a:lnTo>
                      <a:pt x="74" y="446"/>
                    </a:lnTo>
                    <a:lnTo>
                      <a:pt x="69" y="471"/>
                    </a:lnTo>
                    <a:lnTo>
                      <a:pt x="67" y="496"/>
                    </a:lnTo>
                    <a:lnTo>
                      <a:pt x="72" y="496"/>
                    </a:lnTo>
                    <a:lnTo>
                      <a:pt x="67" y="495"/>
                    </a:lnTo>
                    <a:lnTo>
                      <a:pt x="59" y="515"/>
                    </a:lnTo>
                    <a:lnTo>
                      <a:pt x="65" y="515"/>
                    </a:lnTo>
                    <a:lnTo>
                      <a:pt x="60" y="510"/>
                    </a:lnTo>
                    <a:lnTo>
                      <a:pt x="50" y="530"/>
                    </a:lnTo>
                    <a:lnTo>
                      <a:pt x="40" y="550"/>
                    </a:lnTo>
                    <a:lnTo>
                      <a:pt x="39" y="555"/>
                    </a:lnTo>
                    <a:lnTo>
                      <a:pt x="32" y="571"/>
                    </a:lnTo>
                    <a:lnTo>
                      <a:pt x="37" y="573"/>
                    </a:lnTo>
                    <a:lnTo>
                      <a:pt x="32" y="571"/>
                    </a:lnTo>
                    <a:lnTo>
                      <a:pt x="27" y="585"/>
                    </a:lnTo>
                    <a:lnTo>
                      <a:pt x="22" y="598"/>
                    </a:lnTo>
                    <a:lnTo>
                      <a:pt x="12" y="625"/>
                    </a:lnTo>
                    <a:lnTo>
                      <a:pt x="9" y="636"/>
                    </a:lnTo>
                    <a:lnTo>
                      <a:pt x="5" y="646"/>
                    </a:lnTo>
                    <a:lnTo>
                      <a:pt x="4" y="655"/>
                    </a:lnTo>
                    <a:lnTo>
                      <a:pt x="4" y="658"/>
                    </a:lnTo>
                    <a:lnTo>
                      <a:pt x="5" y="668"/>
                    </a:lnTo>
                    <a:lnTo>
                      <a:pt x="9" y="676"/>
                    </a:lnTo>
                    <a:lnTo>
                      <a:pt x="10" y="681"/>
                    </a:lnTo>
                    <a:lnTo>
                      <a:pt x="10" y="683"/>
                    </a:lnTo>
                    <a:lnTo>
                      <a:pt x="17" y="683"/>
                    </a:lnTo>
                    <a:lnTo>
                      <a:pt x="17" y="676"/>
                    </a:lnTo>
                    <a:lnTo>
                      <a:pt x="12" y="678"/>
                    </a:lnTo>
                    <a:lnTo>
                      <a:pt x="22" y="678"/>
                    </a:lnTo>
                    <a:lnTo>
                      <a:pt x="17" y="683"/>
                    </a:lnTo>
                    <a:lnTo>
                      <a:pt x="24" y="683"/>
                    </a:lnTo>
                    <a:lnTo>
                      <a:pt x="24" y="681"/>
                    </a:lnTo>
                    <a:lnTo>
                      <a:pt x="22" y="675"/>
                    </a:lnTo>
                    <a:lnTo>
                      <a:pt x="22" y="668"/>
                    </a:lnTo>
                    <a:lnTo>
                      <a:pt x="22" y="665"/>
                    </a:lnTo>
                    <a:lnTo>
                      <a:pt x="15" y="665"/>
                    </a:lnTo>
                    <a:lnTo>
                      <a:pt x="20" y="670"/>
                    </a:lnTo>
                    <a:lnTo>
                      <a:pt x="15" y="671"/>
                    </a:lnTo>
                    <a:lnTo>
                      <a:pt x="17" y="671"/>
                    </a:lnTo>
                    <a:lnTo>
                      <a:pt x="17" y="665"/>
                    </a:lnTo>
                    <a:lnTo>
                      <a:pt x="12" y="670"/>
                    </a:lnTo>
                    <a:lnTo>
                      <a:pt x="15" y="671"/>
                    </a:lnTo>
                    <a:lnTo>
                      <a:pt x="19" y="676"/>
                    </a:lnTo>
                    <a:lnTo>
                      <a:pt x="25" y="683"/>
                    </a:lnTo>
                    <a:lnTo>
                      <a:pt x="32" y="693"/>
                    </a:lnTo>
                    <a:lnTo>
                      <a:pt x="37" y="690"/>
                    </a:lnTo>
                    <a:lnTo>
                      <a:pt x="32" y="693"/>
                    </a:lnTo>
                    <a:lnTo>
                      <a:pt x="37" y="705"/>
                    </a:lnTo>
                    <a:lnTo>
                      <a:pt x="42" y="700"/>
                    </a:lnTo>
                    <a:lnTo>
                      <a:pt x="35" y="700"/>
                    </a:lnTo>
                    <a:lnTo>
                      <a:pt x="37" y="711"/>
                    </a:lnTo>
                    <a:lnTo>
                      <a:pt x="45" y="734"/>
                    </a:lnTo>
                    <a:lnTo>
                      <a:pt x="50" y="743"/>
                    </a:lnTo>
                    <a:lnTo>
                      <a:pt x="52" y="748"/>
                    </a:lnTo>
                    <a:lnTo>
                      <a:pt x="60" y="758"/>
                    </a:lnTo>
                    <a:lnTo>
                      <a:pt x="65" y="753"/>
                    </a:lnTo>
                    <a:lnTo>
                      <a:pt x="60" y="754"/>
                    </a:lnTo>
                    <a:lnTo>
                      <a:pt x="62" y="766"/>
                    </a:lnTo>
                    <a:lnTo>
                      <a:pt x="65" y="774"/>
                    </a:lnTo>
                    <a:lnTo>
                      <a:pt x="65" y="781"/>
                    </a:lnTo>
                    <a:lnTo>
                      <a:pt x="72" y="781"/>
                    </a:lnTo>
                    <a:lnTo>
                      <a:pt x="65" y="781"/>
                    </a:lnTo>
                    <a:lnTo>
                      <a:pt x="62" y="788"/>
                    </a:lnTo>
                    <a:lnTo>
                      <a:pt x="69" y="788"/>
                    </a:lnTo>
                    <a:lnTo>
                      <a:pt x="64" y="783"/>
                    </a:lnTo>
                    <a:lnTo>
                      <a:pt x="60" y="789"/>
                    </a:lnTo>
                    <a:lnTo>
                      <a:pt x="55" y="796"/>
                    </a:lnTo>
                    <a:lnTo>
                      <a:pt x="54" y="801"/>
                    </a:lnTo>
                    <a:lnTo>
                      <a:pt x="52" y="806"/>
                    </a:lnTo>
                    <a:lnTo>
                      <a:pt x="47" y="823"/>
                    </a:lnTo>
                    <a:lnTo>
                      <a:pt x="45" y="834"/>
                    </a:lnTo>
                    <a:lnTo>
                      <a:pt x="37" y="858"/>
                    </a:lnTo>
                    <a:lnTo>
                      <a:pt x="32" y="876"/>
                    </a:lnTo>
                    <a:lnTo>
                      <a:pt x="37" y="878"/>
                    </a:lnTo>
                    <a:lnTo>
                      <a:pt x="32" y="876"/>
                    </a:lnTo>
                    <a:lnTo>
                      <a:pt x="30" y="879"/>
                    </a:lnTo>
                    <a:lnTo>
                      <a:pt x="29" y="884"/>
                    </a:lnTo>
                    <a:lnTo>
                      <a:pt x="25" y="891"/>
                    </a:lnTo>
                    <a:lnTo>
                      <a:pt x="24" y="896"/>
                    </a:lnTo>
                    <a:lnTo>
                      <a:pt x="25" y="896"/>
                    </a:lnTo>
                    <a:lnTo>
                      <a:pt x="25" y="899"/>
                    </a:lnTo>
                    <a:lnTo>
                      <a:pt x="32" y="928"/>
                    </a:lnTo>
                    <a:lnTo>
                      <a:pt x="44" y="954"/>
                    </a:lnTo>
                    <a:lnTo>
                      <a:pt x="45" y="959"/>
                    </a:lnTo>
                    <a:lnTo>
                      <a:pt x="57" y="986"/>
                    </a:lnTo>
                    <a:lnTo>
                      <a:pt x="62" y="981"/>
                    </a:lnTo>
                    <a:lnTo>
                      <a:pt x="55" y="981"/>
                    </a:lnTo>
                    <a:lnTo>
                      <a:pt x="67" y="1011"/>
                    </a:lnTo>
                    <a:lnTo>
                      <a:pt x="69" y="1019"/>
                    </a:lnTo>
                    <a:lnTo>
                      <a:pt x="74" y="1034"/>
                    </a:lnTo>
                    <a:lnTo>
                      <a:pt x="79" y="1031"/>
                    </a:lnTo>
                    <a:lnTo>
                      <a:pt x="74" y="1033"/>
                    </a:lnTo>
                    <a:lnTo>
                      <a:pt x="74" y="1038"/>
                    </a:lnTo>
                    <a:lnTo>
                      <a:pt x="75" y="1044"/>
                    </a:lnTo>
                    <a:lnTo>
                      <a:pt x="79" y="1049"/>
                    </a:lnTo>
                    <a:lnTo>
                      <a:pt x="80" y="1054"/>
                    </a:lnTo>
                    <a:lnTo>
                      <a:pt x="85" y="1051"/>
                    </a:lnTo>
                    <a:lnTo>
                      <a:pt x="80" y="1051"/>
                    </a:lnTo>
                    <a:lnTo>
                      <a:pt x="74" y="1074"/>
                    </a:lnTo>
                    <a:lnTo>
                      <a:pt x="67" y="1094"/>
                    </a:lnTo>
                    <a:lnTo>
                      <a:pt x="74" y="1094"/>
                    </a:lnTo>
                    <a:lnTo>
                      <a:pt x="69" y="1089"/>
                    </a:lnTo>
                    <a:lnTo>
                      <a:pt x="59" y="1109"/>
                    </a:lnTo>
                    <a:lnTo>
                      <a:pt x="45" y="1131"/>
                    </a:lnTo>
                    <a:lnTo>
                      <a:pt x="44" y="1134"/>
                    </a:lnTo>
                    <a:lnTo>
                      <a:pt x="40" y="1149"/>
                    </a:lnTo>
                    <a:lnTo>
                      <a:pt x="39" y="1161"/>
                    </a:lnTo>
                    <a:lnTo>
                      <a:pt x="44" y="1163"/>
                    </a:lnTo>
                    <a:lnTo>
                      <a:pt x="39" y="1161"/>
                    </a:lnTo>
                    <a:lnTo>
                      <a:pt x="35" y="1163"/>
                    </a:lnTo>
                    <a:lnTo>
                      <a:pt x="30" y="1168"/>
                    </a:lnTo>
                    <a:lnTo>
                      <a:pt x="27" y="1173"/>
                    </a:lnTo>
                    <a:lnTo>
                      <a:pt x="25" y="1178"/>
                    </a:lnTo>
                    <a:lnTo>
                      <a:pt x="24" y="1183"/>
                    </a:lnTo>
                    <a:lnTo>
                      <a:pt x="30" y="1183"/>
                    </a:lnTo>
                    <a:lnTo>
                      <a:pt x="24" y="1183"/>
                    </a:lnTo>
                    <a:lnTo>
                      <a:pt x="24" y="1194"/>
                    </a:lnTo>
                    <a:lnTo>
                      <a:pt x="25" y="1206"/>
                    </a:lnTo>
                    <a:lnTo>
                      <a:pt x="30" y="1218"/>
                    </a:lnTo>
                    <a:lnTo>
                      <a:pt x="32" y="1223"/>
                    </a:lnTo>
                    <a:lnTo>
                      <a:pt x="37" y="1233"/>
                    </a:lnTo>
                    <a:lnTo>
                      <a:pt x="52" y="1253"/>
                    </a:lnTo>
                    <a:lnTo>
                      <a:pt x="67" y="1271"/>
                    </a:lnTo>
                    <a:lnTo>
                      <a:pt x="72" y="1266"/>
                    </a:lnTo>
                    <a:lnTo>
                      <a:pt x="67" y="1268"/>
                    </a:lnTo>
                    <a:lnTo>
                      <a:pt x="72" y="1288"/>
                    </a:lnTo>
                    <a:lnTo>
                      <a:pt x="80" y="1311"/>
                    </a:lnTo>
                    <a:lnTo>
                      <a:pt x="85" y="1307"/>
                    </a:lnTo>
                    <a:lnTo>
                      <a:pt x="80" y="1309"/>
                    </a:lnTo>
                    <a:lnTo>
                      <a:pt x="80" y="1314"/>
                    </a:lnTo>
                    <a:lnTo>
                      <a:pt x="82" y="1321"/>
                    </a:lnTo>
                    <a:lnTo>
                      <a:pt x="85" y="1327"/>
                    </a:lnTo>
                    <a:lnTo>
                      <a:pt x="87" y="1331"/>
                    </a:lnTo>
                    <a:lnTo>
                      <a:pt x="92" y="1329"/>
                    </a:lnTo>
                    <a:lnTo>
                      <a:pt x="87" y="1324"/>
                    </a:lnTo>
                    <a:lnTo>
                      <a:pt x="85" y="1329"/>
                    </a:lnTo>
                    <a:lnTo>
                      <a:pt x="90" y="1324"/>
                    </a:lnTo>
                    <a:lnTo>
                      <a:pt x="77" y="1329"/>
                    </a:lnTo>
                    <a:lnTo>
                      <a:pt x="67" y="1339"/>
                    </a:lnTo>
                    <a:lnTo>
                      <a:pt x="60" y="1346"/>
                    </a:lnTo>
                    <a:lnTo>
                      <a:pt x="57" y="1351"/>
                    </a:lnTo>
                    <a:lnTo>
                      <a:pt x="55" y="1356"/>
                    </a:lnTo>
                    <a:lnTo>
                      <a:pt x="54" y="1361"/>
                    </a:lnTo>
                    <a:lnTo>
                      <a:pt x="54" y="1362"/>
                    </a:lnTo>
                    <a:lnTo>
                      <a:pt x="55" y="1367"/>
                    </a:lnTo>
                    <a:lnTo>
                      <a:pt x="57" y="1369"/>
                    </a:lnTo>
                    <a:lnTo>
                      <a:pt x="62" y="1371"/>
                    </a:lnTo>
                    <a:lnTo>
                      <a:pt x="65" y="1369"/>
                    </a:lnTo>
                    <a:lnTo>
                      <a:pt x="70" y="1367"/>
                    </a:lnTo>
                    <a:lnTo>
                      <a:pt x="74" y="1366"/>
                    </a:lnTo>
                    <a:lnTo>
                      <a:pt x="75" y="1361"/>
                    </a:lnTo>
                    <a:lnTo>
                      <a:pt x="74" y="1357"/>
                    </a:lnTo>
                    <a:lnTo>
                      <a:pt x="69" y="1354"/>
                    </a:lnTo>
                    <a:lnTo>
                      <a:pt x="64" y="1356"/>
                    </a:lnTo>
                    <a:lnTo>
                      <a:pt x="64" y="1357"/>
                    </a:lnTo>
                    <a:lnTo>
                      <a:pt x="60" y="1359"/>
                    </a:lnTo>
                    <a:lnTo>
                      <a:pt x="55" y="1361"/>
                    </a:lnTo>
                    <a:lnTo>
                      <a:pt x="49" y="1366"/>
                    </a:lnTo>
                    <a:lnTo>
                      <a:pt x="40" y="1372"/>
                    </a:lnTo>
                    <a:lnTo>
                      <a:pt x="39" y="1372"/>
                    </a:lnTo>
                    <a:lnTo>
                      <a:pt x="37" y="1374"/>
                    </a:lnTo>
                    <a:lnTo>
                      <a:pt x="35" y="1379"/>
                    </a:lnTo>
                    <a:lnTo>
                      <a:pt x="32" y="1386"/>
                    </a:lnTo>
                    <a:lnTo>
                      <a:pt x="27" y="1394"/>
                    </a:lnTo>
                    <a:lnTo>
                      <a:pt x="25" y="1399"/>
                    </a:lnTo>
                    <a:lnTo>
                      <a:pt x="19" y="1416"/>
                    </a:lnTo>
                    <a:lnTo>
                      <a:pt x="17" y="1421"/>
                    </a:lnTo>
                    <a:lnTo>
                      <a:pt x="19" y="1427"/>
                    </a:lnTo>
                    <a:lnTo>
                      <a:pt x="24" y="1426"/>
                    </a:lnTo>
                    <a:lnTo>
                      <a:pt x="17" y="1426"/>
                    </a:lnTo>
                    <a:lnTo>
                      <a:pt x="19" y="1431"/>
                    </a:lnTo>
                    <a:lnTo>
                      <a:pt x="20" y="1436"/>
                    </a:lnTo>
                    <a:lnTo>
                      <a:pt x="24" y="1442"/>
                    </a:lnTo>
                    <a:lnTo>
                      <a:pt x="32" y="1451"/>
                    </a:lnTo>
                    <a:lnTo>
                      <a:pt x="52" y="1486"/>
                    </a:lnTo>
                    <a:lnTo>
                      <a:pt x="60" y="1502"/>
                    </a:lnTo>
                    <a:lnTo>
                      <a:pt x="65" y="1497"/>
                    </a:lnTo>
                    <a:lnTo>
                      <a:pt x="59" y="1497"/>
                    </a:lnTo>
                    <a:lnTo>
                      <a:pt x="67" y="1517"/>
                    </a:lnTo>
                    <a:lnTo>
                      <a:pt x="72" y="1516"/>
                    </a:lnTo>
                    <a:lnTo>
                      <a:pt x="67" y="1511"/>
                    </a:lnTo>
                    <a:lnTo>
                      <a:pt x="65" y="1516"/>
                    </a:lnTo>
                    <a:lnTo>
                      <a:pt x="70" y="1511"/>
                    </a:lnTo>
                    <a:lnTo>
                      <a:pt x="0" y="1546"/>
                    </a:lnTo>
                    <a:lnTo>
                      <a:pt x="5" y="1557"/>
                    </a:lnTo>
                    <a:lnTo>
                      <a:pt x="75" y="1522"/>
                    </a:lnTo>
                    <a:lnTo>
                      <a:pt x="77" y="1521"/>
                    </a:lnTo>
                    <a:lnTo>
                      <a:pt x="79" y="1516"/>
                    </a:lnTo>
                    <a:lnTo>
                      <a:pt x="79" y="1514"/>
                    </a:lnTo>
                    <a:lnTo>
                      <a:pt x="72" y="1497"/>
                    </a:lnTo>
                    <a:lnTo>
                      <a:pt x="70" y="1492"/>
                    </a:lnTo>
                    <a:lnTo>
                      <a:pt x="62" y="1476"/>
                    </a:lnTo>
                    <a:lnTo>
                      <a:pt x="42" y="1444"/>
                    </a:lnTo>
                    <a:lnTo>
                      <a:pt x="34" y="1432"/>
                    </a:lnTo>
                    <a:lnTo>
                      <a:pt x="30" y="1426"/>
                    </a:lnTo>
                    <a:lnTo>
                      <a:pt x="25" y="1431"/>
                    </a:lnTo>
                    <a:lnTo>
                      <a:pt x="32" y="1431"/>
                    </a:lnTo>
                    <a:lnTo>
                      <a:pt x="30" y="1426"/>
                    </a:lnTo>
                    <a:lnTo>
                      <a:pt x="30" y="1421"/>
                    </a:lnTo>
                    <a:lnTo>
                      <a:pt x="32" y="1416"/>
                    </a:lnTo>
                    <a:lnTo>
                      <a:pt x="39" y="1399"/>
                    </a:lnTo>
                    <a:lnTo>
                      <a:pt x="32" y="1399"/>
                    </a:lnTo>
                    <a:lnTo>
                      <a:pt x="37" y="1404"/>
                    </a:lnTo>
                    <a:lnTo>
                      <a:pt x="42" y="1396"/>
                    </a:lnTo>
                    <a:lnTo>
                      <a:pt x="45" y="1389"/>
                    </a:lnTo>
                    <a:lnTo>
                      <a:pt x="47" y="1384"/>
                    </a:lnTo>
                    <a:lnTo>
                      <a:pt x="49" y="1382"/>
                    </a:lnTo>
                    <a:lnTo>
                      <a:pt x="44" y="1377"/>
                    </a:lnTo>
                    <a:lnTo>
                      <a:pt x="47" y="1382"/>
                    </a:lnTo>
                    <a:lnTo>
                      <a:pt x="59" y="1376"/>
                    </a:lnTo>
                    <a:lnTo>
                      <a:pt x="65" y="1371"/>
                    </a:lnTo>
                    <a:lnTo>
                      <a:pt x="70" y="1369"/>
                    </a:lnTo>
                    <a:lnTo>
                      <a:pt x="74" y="1367"/>
                    </a:lnTo>
                    <a:lnTo>
                      <a:pt x="74" y="1366"/>
                    </a:lnTo>
                    <a:lnTo>
                      <a:pt x="62" y="1361"/>
                    </a:lnTo>
                    <a:lnTo>
                      <a:pt x="64" y="1366"/>
                    </a:lnTo>
                    <a:lnTo>
                      <a:pt x="69" y="1367"/>
                    </a:lnTo>
                    <a:lnTo>
                      <a:pt x="69" y="1361"/>
                    </a:lnTo>
                    <a:lnTo>
                      <a:pt x="64" y="1356"/>
                    </a:lnTo>
                    <a:lnTo>
                      <a:pt x="60" y="1357"/>
                    </a:lnTo>
                    <a:lnTo>
                      <a:pt x="65" y="1362"/>
                    </a:lnTo>
                    <a:lnTo>
                      <a:pt x="65" y="1356"/>
                    </a:lnTo>
                    <a:lnTo>
                      <a:pt x="62" y="1357"/>
                    </a:lnTo>
                    <a:lnTo>
                      <a:pt x="62" y="1364"/>
                    </a:lnTo>
                    <a:lnTo>
                      <a:pt x="67" y="1359"/>
                    </a:lnTo>
                    <a:lnTo>
                      <a:pt x="65" y="1357"/>
                    </a:lnTo>
                    <a:lnTo>
                      <a:pt x="60" y="1362"/>
                    </a:lnTo>
                    <a:lnTo>
                      <a:pt x="67" y="1362"/>
                    </a:lnTo>
                    <a:lnTo>
                      <a:pt x="67" y="1361"/>
                    </a:lnTo>
                    <a:lnTo>
                      <a:pt x="60" y="1361"/>
                    </a:lnTo>
                    <a:lnTo>
                      <a:pt x="65" y="1366"/>
                    </a:lnTo>
                    <a:lnTo>
                      <a:pt x="67" y="1361"/>
                    </a:lnTo>
                    <a:lnTo>
                      <a:pt x="70" y="1356"/>
                    </a:lnTo>
                    <a:lnTo>
                      <a:pt x="77" y="1347"/>
                    </a:lnTo>
                    <a:lnTo>
                      <a:pt x="87" y="1339"/>
                    </a:lnTo>
                    <a:lnTo>
                      <a:pt x="95" y="1336"/>
                    </a:lnTo>
                    <a:lnTo>
                      <a:pt x="97" y="1334"/>
                    </a:lnTo>
                    <a:lnTo>
                      <a:pt x="99" y="1329"/>
                    </a:lnTo>
                    <a:lnTo>
                      <a:pt x="99" y="1327"/>
                    </a:lnTo>
                    <a:lnTo>
                      <a:pt x="95" y="1321"/>
                    </a:lnTo>
                    <a:lnTo>
                      <a:pt x="94" y="1314"/>
                    </a:lnTo>
                    <a:lnTo>
                      <a:pt x="92" y="1306"/>
                    </a:lnTo>
                    <a:lnTo>
                      <a:pt x="85" y="1288"/>
                    </a:lnTo>
                    <a:lnTo>
                      <a:pt x="79" y="1264"/>
                    </a:lnTo>
                    <a:lnTo>
                      <a:pt x="77" y="1263"/>
                    </a:lnTo>
                    <a:lnTo>
                      <a:pt x="62" y="1243"/>
                    </a:lnTo>
                    <a:lnTo>
                      <a:pt x="47" y="1223"/>
                    </a:lnTo>
                    <a:lnTo>
                      <a:pt x="42" y="1213"/>
                    </a:lnTo>
                    <a:lnTo>
                      <a:pt x="37" y="1218"/>
                    </a:lnTo>
                    <a:lnTo>
                      <a:pt x="44" y="1218"/>
                    </a:lnTo>
                    <a:lnTo>
                      <a:pt x="39" y="1206"/>
                    </a:lnTo>
                    <a:lnTo>
                      <a:pt x="37" y="1194"/>
                    </a:lnTo>
                    <a:lnTo>
                      <a:pt x="37" y="1184"/>
                    </a:lnTo>
                    <a:lnTo>
                      <a:pt x="37" y="1183"/>
                    </a:lnTo>
                    <a:lnTo>
                      <a:pt x="39" y="1178"/>
                    </a:lnTo>
                    <a:lnTo>
                      <a:pt x="32" y="1178"/>
                    </a:lnTo>
                    <a:lnTo>
                      <a:pt x="37" y="1183"/>
                    </a:lnTo>
                    <a:lnTo>
                      <a:pt x="40" y="1178"/>
                    </a:lnTo>
                    <a:lnTo>
                      <a:pt x="45" y="1173"/>
                    </a:lnTo>
                    <a:lnTo>
                      <a:pt x="49" y="1166"/>
                    </a:lnTo>
                    <a:lnTo>
                      <a:pt x="50" y="1163"/>
                    </a:lnTo>
                    <a:lnTo>
                      <a:pt x="50" y="1164"/>
                    </a:lnTo>
                    <a:lnTo>
                      <a:pt x="54" y="1149"/>
                    </a:lnTo>
                    <a:lnTo>
                      <a:pt x="57" y="1136"/>
                    </a:lnTo>
                    <a:lnTo>
                      <a:pt x="50" y="1134"/>
                    </a:lnTo>
                    <a:lnTo>
                      <a:pt x="55" y="1138"/>
                    </a:lnTo>
                    <a:lnTo>
                      <a:pt x="69" y="1119"/>
                    </a:lnTo>
                    <a:lnTo>
                      <a:pt x="79" y="1099"/>
                    </a:lnTo>
                    <a:lnTo>
                      <a:pt x="80" y="1094"/>
                    </a:lnTo>
                    <a:lnTo>
                      <a:pt x="87" y="1074"/>
                    </a:lnTo>
                    <a:lnTo>
                      <a:pt x="92" y="1053"/>
                    </a:lnTo>
                    <a:lnTo>
                      <a:pt x="92" y="1049"/>
                    </a:lnTo>
                    <a:lnTo>
                      <a:pt x="89" y="1044"/>
                    </a:lnTo>
                    <a:lnTo>
                      <a:pt x="87" y="1038"/>
                    </a:lnTo>
                    <a:lnTo>
                      <a:pt x="85" y="1029"/>
                    </a:lnTo>
                    <a:lnTo>
                      <a:pt x="82" y="1019"/>
                    </a:lnTo>
                    <a:lnTo>
                      <a:pt x="79" y="1008"/>
                    </a:lnTo>
                    <a:lnTo>
                      <a:pt x="69" y="981"/>
                    </a:lnTo>
                    <a:lnTo>
                      <a:pt x="67" y="976"/>
                    </a:lnTo>
                    <a:lnTo>
                      <a:pt x="55" y="949"/>
                    </a:lnTo>
                    <a:lnTo>
                      <a:pt x="50" y="954"/>
                    </a:lnTo>
                    <a:lnTo>
                      <a:pt x="57" y="954"/>
                    </a:lnTo>
                    <a:lnTo>
                      <a:pt x="45" y="928"/>
                    </a:lnTo>
                    <a:lnTo>
                      <a:pt x="37" y="896"/>
                    </a:lnTo>
                    <a:lnTo>
                      <a:pt x="30" y="898"/>
                    </a:lnTo>
                    <a:lnTo>
                      <a:pt x="37" y="899"/>
                    </a:lnTo>
                    <a:lnTo>
                      <a:pt x="37" y="896"/>
                    </a:lnTo>
                    <a:lnTo>
                      <a:pt x="39" y="891"/>
                    </a:lnTo>
                    <a:lnTo>
                      <a:pt x="42" y="884"/>
                    </a:lnTo>
                    <a:lnTo>
                      <a:pt x="35" y="884"/>
                    </a:lnTo>
                    <a:lnTo>
                      <a:pt x="40" y="889"/>
                    </a:lnTo>
                    <a:lnTo>
                      <a:pt x="42" y="881"/>
                    </a:lnTo>
                    <a:lnTo>
                      <a:pt x="44" y="878"/>
                    </a:lnTo>
                    <a:lnTo>
                      <a:pt x="44" y="881"/>
                    </a:lnTo>
                    <a:lnTo>
                      <a:pt x="50" y="858"/>
                    </a:lnTo>
                    <a:lnTo>
                      <a:pt x="57" y="838"/>
                    </a:lnTo>
                    <a:lnTo>
                      <a:pt x="60" y="823"/>
                    </a:lnTo>
                    <a:lnTo>
                      <a:pt x="64" y="809"/>
                    </a:lnTo>
                    <a:lnTo>
                      <a:pt x="67" y="801"/>
                    </a:lnTo>
                    <a:lnTo>
                      <a:pt x="60" y="801"/>
                    </a:lnTo>
                    <a:lnTo>
                      <a:pt x="65" y="806"/>
                    </a:lnTo>
                    <a:lnTo>
                      <a:pt x="70" y="799"/>
                    </a:lnTo>
                    <a:lnTo>
                      <a:pt x="74" y="793"/>
                    </a:lnTo>
                    <a:lnTo>
                      <a:pt x="75" y="788"/>
                    </a:lnTo>
                    <a:lnTo>
                      <a:pt x="79" y="783"/>
                    </a:lnTo>
                    <a:lnTo>
                      <a:pt x="79" y="781"/>
                    </a:lnTo>
                    <a:lnTo>
                      <a:pt x="79" y="774"/>
                    </a:lnTo>
                    <a:lnTo>
                      <a:pt x="75" y="766"/>
                    </a:lnTo>
                    <a:lnTo>
                      <a:pt x="72" y="753"/>
                    </a:lnTo>
                    <a:lnTo>
                      <a:pt x="70" y="749"/>
                    </a:lnTo>
                    <a:lnTo>
                      <a:pt x="62" y="738"/>
                    </a:lnTo>
                    <a:lnTo>
                      <a:pt x="57" y="743"/>
                    </a:lnTo>
                    <a:lnTo>
                      <a:pt x="64" y="743"/>
                    </a:lnTo>
                    <a:lnTo>
                      <a:pt x="57" y="730"/>
                    </a:lnTo>
                    <a:lnTo>
                      <a:pt x="50" y="711"/>
                    </a:lnTo>
                    <a:lnTo>
                      <a:pt x="49" y="700"/>
                    </a:lnTo>
                    <a:lnTo>
                      <a:pt x="47" y="695"/>
                    </a:lnTo>
                    <a:lnTo>
                      <a:pt x="44" y="688"/>
                    </a:lnTo>
                    <a:lnTo>
                      <a:pt x="42" y="686"/>
                    </a:lnTo>
                    <a:lnTo>
                      <a:pt x="35" y="673"/>
                    </a:lnTo>
                    <a:lnTo>
                      <a:pt x="29" y="666"/>
                    </a:lnTo>
                    <a:lnTo>
                      <a:pt x="25" y="661"/>
                    </a:lnTo>
                    <a:lnTo>
                      <a:pt x="22" y="660"/>
                    </a:lnTo>
                    <a:lnTo>
                      <a:pt x="17" y="658"/>
                    </a:lnTo>
                    <a:lnTo>
                      <a:pt x="15" y="658"/>
                    </a:lnTo>
                    <a:lnTo>
                      <a:pt x="10" y="661"/>
                    </a:lnTo>
                    <a:lnTo>
                      <a:pt x="9" y="665"/>
                    </a:lnTo>
                    <a:lnTo>
                      <a:pt x="9" y="668"/>
                    </a:lnTo>
                    <a:lnTo>
                      <a:pt x="9" y="675"/>
                    </a:lnTo>
                    <a:lnTo>
                      <a:pt x="10" y="681"/>
                    </a:lnTo>
                    <a:lnTo>
                      <a:pt x="10" y="683"/>
                    </a:lnTo>
                    <a:lnTo>
                      <a:pt x="12" y="688"/>
                    </a:lnTo>
                    <a:lnTo>
                      <a:pt x="17" y="690"/>
                    </a:lnTo>
                    <a:lnTo>
                      <a:pt x="22" y="688"/>
                    </a:lnTo>
                    <a:lnTo>
                      <a:pt x="24" y="683"/>
                    </a:lnTo>
                    <a:lnTo>
                      <a:pt x="24" y="681"/>
                    </a:lnTo>
                    <a:lnTo>
                      <a:pt x="22" y="676"/>
                    </a:lnTo>
                    <a:lnTo>
                      <a:pt x="19" y="668"/>
                    </a:lnTo>
                    <a:lnTo>
                      <a:pt x="15" y="655"/>
                    </a:lnTo>
                    <a:lnTo>
                      <a:pt x="9" y="656"/>
                    </a:lnTo>
                    <a:lnTo>
                      <a:pt x="15" y="658"/>
                    </a:lnTo>
                    <a:lnTo>
                      <a:pt x="17" y="655"/>
                    </a:lnTo>
                    <a:lnTo>
                      <a:pt x="19" y="646"/>
                    </a:lnTo>
                    <a:lnTo>
                      <a:pt x="22" y="636"/>
                    </a:lnTo>
                    <a:lnTo>
                      <a:pt x="25" y="625"/>
                    </a:lnTo>
                    <a:lnTo>
                      <a:pt x="35" y="598"/>
                    </a:lnTo>
                    <a:lnTo>
                      <a:pt x="40" y="585"/>
                    </a:lnTo>
                    <a:lnTo>
                      <a:pt x="44" y="576"/>
                    </a:lnTo>
                    <a:lnTo>
                      <a:pt x="44" y="575"/>
                    </a:lnTo>
                    <a:lnTo>
                      <a:pt x="52" y="555"/>
                    </a:lnTo>
                    <a:lnTo>
                      <a:pt x="45" y="555"/>
                    </a:lnTo>
                    <a:lnTo>
                      <a:pt x="50" y="560"/>
                    </a:lnTo>
                    <a:lnTo>
                      <a:pt x="60" y="540"/>
                    </a:lnTo>
                    <a:lnTo>
                      <a:pt x="70" y="520"/>
                    </a:lnTo>
                    <a:lnTo>
                      <a:pt x="72" y="515"/>
                    </a:lnTo>
                    <a:lnTo>
                      <a:pt x="79" y="498"/>
                    </a:lnTo>
                    <a:lnTo>
                      <a:pt x="82" y="471"/>
                    </a:lnTo>
                    <a:lnTo>
                      <a:pt x="85" y="450"/>
                    </a:lnTo>
                    <a:lnTo>
                      <a:pt x="85" y="448"/>
                    </a:lnTo>
                    <a:lnTo>
                      <a:pt x="84" y="445"/>
                    </a:lnTo>
                    <a:lnTo>
                      <a:pt x="79" y="435"/>
                    </a:lnTo>
                    <a:lnTo>
                      <a:pt x="75" y="430"/>
                    </a:lnTo>
                    <a:lnTo>
                      <a:pt x="72" y="426"/>
                    </a:lnTo>
                    <a:lnTo>
                      <a:pt x="70" y="423"/>
                    </a:lnTo>
                    <a:lnTo>
                      <a:pt x="70" y="421"/>
                    </a:lnTo>
                    <a:lnTo>
                      <a:pt x="69" y="431"/>
                    </a:lnTo>
                    <a:lnTo>
                      <a:pt x="72" y="426"/>
                    </a:lnTo>
                    <a:lnTo>
                      <a:pt x="65" y="426"/>
                    </a:lnTo>
                    <a:lnTo>
                      <a:pt x="65" y="433"/>
                    </a:lnTo>
                    <a:lnTo>
                      <a:pt x="70" y="431"/>
                    </a:lnTo>
                    <a:lnTo>
                      <a:pt x="72" y="426"/>
                    </a:lnTo>
                    <a:lnTo>
                      <a:pt x="72" y="425"/>
                    </a:lnTo>
                    <a:lnTo>
                      <a:pt x="72" y="423"/>
                    </a:lnTo>
                    <a:lnTo>
                      <a:pt x="70" y="420"/>
                    </a:lnTo>
                    <a:lnTo>
                      <a:pt x="69" y="415"/>
                    </a:lnTo>
                    <a:lnTo>
                      <a:pt x="67" y="406"/>
                    </a:lnTo>
                    <a:lnTo>
                      <a:pt x="65" y="401"/>
                    </a:lnTo>
                    <a:lnTo>
                      <a:pt x="60" y="393"/>
                    </a:lnTo>
                    <a:lnTo>
                      <a:pt x="57" y="383"/>
                    </a:lnTo>
                    <a:lnTo>
                      <a:pt x="50" y="375"/>
                    </a:lnTo>
                    <a:lnTo>
                      <a:pt x="49" y="370"/>
                    </a:lnTo>
                    <a:lnTo>
                      <a:pt x="44" y="363"/>
                    </a:lnTo>
                    <a:lnTo>
                      <a:pt x="39" y="350"/>
                    </a:lnTo>
                    <a:lnTo>
                      <a:pt x="34" y="355"/>
                    </a:lnTo>
                    <a:lnTo>
                      <a:pt x="40" y="355"/>
                    </a:lnTo>
                    <a:lnTo>
                      <a:pt x="37" y="341"/>
                    </a:lnTo>
                    <a:lnTo>
                      <a:pt x="30" y="343"/>
                    </a:lnTo>
                    <a:lnTo>
                      <a:pt x="37" y="345"/>
                    </a:lnTo>
                    <a:lnTo>
                      <a:pt x="37" y="341"/>
                    </a:lnTo>
                    <a:lnTo>
                      <a:pt x="39" y="338"/>
                    </a:lnTo>
                    <a:lnTo>
                      <a:pt x="42" y="328"/>
                    </a:lnTo>
                    <a:lnTo>
                      <a:pt x="47" y="313"/>
                    </a:lnTo>
                    <a:lnTo>
                      <a:pt x="50" y="305"/>
                    </a:lnTo>
                    <a:lnTo>
                      <a:pt x="50" y="303"/>
                    </a:lnTo>
                    <a:lnTo>
                      <a:pt x="54" y="296"/>
                    </a:lnTo>
                    <a:lnTo>
                      <a:pt x="47" y="296"/>
                    </a:lnTo>
                    <a:lnTo>
                      <a:pt x="52" y="301"/>
                    </a:lnTo>
                    <a:lnTo>
                      <a:pt x="57" y="293"/>
                    </a:lnTo>
                    <a:lnTo>
                      <a:pt x="64" y="283"/>
                    </a:lnTo>
                    <a:lnTo>
                      <a:pt x="70" y="273"/>
                    </a:lnTo>
                    <a:lnTo>
                      <a:pt x="87" y="251"/>
                    </a:lnTo>
                    <a:lnTo>
                      <a:pt x="92" y="243"/>
                    </a:lnTo>
                    <a:lnTo>
                      <a:pt x="97" y="235"/>
                    </a:lnTo>
                    <a:lnTo>
                      <a:pt x="99" y="231"/>
                    </a:lnTo>
                    <a:lnTo>
                      <a:pt x="99" y="230"/>
                    </a:lnTo>
                    <a:lnTo>
                      <a:pt x="90" y="213"/>
                    </a:lnTo>
                    <a:lnTo>
                      <a:pt x="89" y="208"/>
                    </a:lnTo>
                    <a:lnTo>
                      <a:pt x="79" y="195"/>
                    </a:lnTo>
                    <a:lnTo>
                      <a:pt x="67" y="180"/>
                    </a:lnTo>
                    <a:lnTo>
                      <a:pt x="55" y="167"/>
                    </a:lnTo>
                    <a:lnTo>
                      <a:pt x="55" y="165"/>
                    </a:lnTo>
                    <a:lnTo>
                      <a:pt x="44" y="157"/>
                    </a:lnTo>
                    <a:lnTo>
                      <a:pt x="35" y="148"/>
                    </a:lnTo>
                    <a:lnTo>
                      <a:pt x="30" y="140"/>
                    </a:lnTo>
                    <a:lnTo>
                      <a:pt x="25" y="145"/>
                    </a:lnTo>
                    <a:lnTo>
                      <a:pt x="32" y="145"/>
                    </a:lnTo>
                    <a:lnTo>
                      <a:pt x="29" y="137"/>
                    </a:lnTo>
                    <a:lnTo>
                      <a:pt x="27" y="127"/>
                    </a:lnTo>
                    <a:lnTo>
                      <a:pt x="25" y="115"/>
                    </a:lnTo>
                    <a:lnTo>
                      <a:pt x="24" y="102"/>
                    </a:lnTo>
                    <a:lnTo>
                      <a:pt x="22" y="87"/>
                    </a:lnTo>
                    <a:lnTo>
                      <a:pt x="15" y="87"/>
                    </a:lnTo>
                    <a:lnTo>
                      <a:pt x="20" y="92"/>
                    </a:lnTo>
                    <a:lnTo>
                      <a:pt x="22" y="90"/>
                    </a:lnTo>
                    <a:lnTo>
                      <a:pt x="25" y="87"/>
                    </a:lnTo>
                    <a:lnTo>
                      <a:pt x="37" y="77"/>
                    </a:lnTo>
                    <a:lnTo>
                      <a:pt x="50" y="62"/>
                    </a:lnTo>
                    <a:lnTo>
                      <a:pt x="62" y="50"/>
                    </a:lnTo>
                    <a:lnTo>
                      <a:pt x="57" y="45"/>
                    </a:lnTo>
                    <a:lnTo>
                      <a:pt x="62" y="50"/>
                    </a:lnTo>
                    <a:lnTo>
                      <a:pt x="69" y="43"/>
                    </a:lnTo>
                    <a:lnTo>
                      <a:pt x="75" y="38"/>
                    </a:lnTo>
                    <a:lnTo>
                      <a:pt x="84" y="33"/>
                    </a:lnTo>
                    <a:lnTo>
                      <a:pt x="87" y="30"/>
                    </a:lnTo>
                    <a:lnTo>
                      <a:pt x="82" y="25"/>
                    </a:lnTo>
                    <a:lnTo>
                      <a:pt x="82" y="32"/>
                    </a:lnTo>
                    <a:lnTo>
                      <a:pt x="85" y="32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92" y="27"/>
                    </a:lnTo>
                    <a:lnTo>
                      <a:pt x="97" y="20"/>
                    </a:lnTo>
                    <a:lnTo>
                      <a:pt x="100" y="15"/>
                    </a:lnTo>
                    <a:lnTo>
                      <a:pt x="104" y="7"/>
                    </a:lnTo>
                    <a:close/>
                  </a:path>
                </a:pathLst>
              </a:custGeom>
              <a:solidFill>
                <a:srgbClr val="993366"/>
              </a:solidFill>
              <a:ln w="38100">
                <a:solidFill>
                  <a:srgbClr val="FF66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664" name="Text Box 5"/>
            <p:cNvSpPr txBox="1">
              <a:spLocks noChangeArrowheads="1"/>
            </p:cNvSpPr>
            <p:nvPr/>
          </p:nvSpPr>
          <p:spPr bwMode="auto">
            <a:xfrm>
              <a:off x="4032" y="3696"/>
              <a:ext cx="144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dirty="0"/>
                <a:t>NOS is  a </a:t>
              </a:r>
              <a:r>
                <a:rPr lang="en-US" sz="1700" dirty="0" err="1"/>
                <a:t>calmodulin</a:t>
              </a:r>
              <a:r>
                <a:rPr lang="en-US" sz="1700" dirty="0"/>
                <a:t> -dependent enzyme</a:t>
              </a:r>
            </a:p>
          </p:txBody>
        </p:sp>
        <p:sp>
          <p:nvSpPr>
            <p:cNvPr id="27665" name="Line 83"/>
            <p:cNvSpPr>
              <a:spLocks noChangeShapeType="1"/>
            </p:cNvSpPr>
            <p:nvPr/>
          </p:nvSpPr>
          <p:spPr bwMode="auto">
            <a:xfrm>
              <a:off x="2242" y="1153"/>
              <a:ext cx="144" cy="4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>
              <a:spAutoFit/>
            </a:bodyPr>
            <a:lstStyle/>
            <a:p>
              <a:endParaRPr lang="en-US"/>
            </a:p>
          </p:txBody>
        </p:sp>
        <p:cxnSp>
          <p:nvCxnSpPr>
            <p:cNvPr id="27666" name="AutoShape 88"/>
            <p:cNvCxnSpPr>
              <a:cxnSpLocks noChangeShapeType="1"/>
              <a:stCxn id="27655" idx="2"/>
              <a:endCxn id="27657" idx="0"/>
            </p:cNvCxnSpPr>
            <p:nvPr/>
          </p:nvCxnSpPr>
          <p:spPr bwMode="auto">
            <a:xfrm rot="5400000">
              <a:off x="1477" y="1577"/>
              <a:ext cx="590" cy="449"/>
            </a:xfrm>
            <a:prstGeom prst="bentConnector3">
              <a:avLst>
                <a:gd name="adj1" fmla="val 67287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7" name="AutoShape 89"/>
            <p:cNvCxnSpPr>
              <a:cxnSpLocks noChangeShapeType="1"/>
              <a:stCxn id="27657" idx="3"/>
              <a:endCxn id="27658" idx="1"/>
            </p:cNvCxnSpPr>
            <p:nvPr/>
          </p:nvCxnSpPr>
          <p:spPr bwMode="auto">
            <a:xfrm>
              <a:off x="2152" y="2218"/>
              <a:ext cx="357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8" name="AutoShape 90"/>
            <p:cNvCxnSpPr>
              <a:cxnSpLocks noChangeShapeType="1"/>
              <a:stCxn id="27656" idx="3"/>
              <a:endCxn id="27659" idx="1"/>
            </p:cNvCxnSpPr>
            <p:nvPr/>
          </p:nvCxnSpPr>
          <p:spPr bwMode="auto">
            <a:xfrm>
              <a:off x="2055" y="2714"/>
              <a:ext cx="518" cy="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9" name="AutoShape 91"/>
            <p:cNvCxnSpPr>
              <a:cxnSpLocks noChangeShapeType="1"/>
              <a:stCxn id="27658" idx="2"/>
              <a:endCxn id="27656" idx="0"/>
            </p:cNvCxnSpPr>
            <p:nvPr/>
          </p:nvCxnSpPr>
          <p:spPr bwMode="auto">
            <a:xfrm rot="5400000">
              <a:off x="2318" y="1724"/>
              <a:ext cx="254" cy="1483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70" name="AutoShape 92"/>
            <p:cNvCxnSpPr>
              <a:cxnSpLocks noChangeShapeType="1"/>
              <a:stCxn id="27659" idx="2"/>
              <a:endCxn id="27652" idx="0"/>
            </p:cNvCxnSpPr>
            <p:nvPr/>
          </p:nvCxnSpPr>
          <p:spPr bwMode="auto">
            <a:xfrm rot="5400000">
              <a:off x="2457" y="2733"/>
              <a:ext cx="571" cy="775"/>
            </a:xfrm>
            <a:prstGeom prst="bentConnector3">
              <a:avLst>
                <a:gd name="adj1" fmla="val 50264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1" name="Text Box 95"/>
            <p:cNvSpPr txBox="1">
              <a:spLocks noChangeArrowheads="1"/>
            </p:cNvSpPr>
            <p:nvPr/>
          </p:nvSpPr>
          <p:spPr bwMode="auto">
            <a:xfrm>
              <a:off x="4320" y="2352"/>
              <a:ext cx="84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endothelium</a:t>
              </a:r>
            </a:p>
          </p:txBody>
        </p:sp>
        <p:cxnSp>
          <p:nvCxnSpPr>
            <p:cNvPr id="27672" name="AutoShape 98"/>
            <p:cNvCxnSpPr>
              <a:cxnSpLocks noChangeShapeType="1"/>
              <a:stCxn id="27671" idx="1"/>
              <a:endCxn id="27678" idx="45"/>
            </p:cNvCxnSpPr>
            <p:nvPr/>
          </p:nvCxnSpPr>
          <p:spPr bwMode="auto">
            <a:xfrm flipH="1">
              <a:off x="3968" y="2468"/>
              <a:ext cx="347" cy="2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5791200" y="1828800"/>
            <a:ext cx="3178175" cy="166199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700" dirty="0" smtClean="0"/>
              <a:t>Nitric oxide is needed for maintenance of  normal blood pressure. Pharmacological inhibition of nitric oxide synthase increases MAP into the hypertensive range.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68575" y="204788"/>
            <a:ext cx="3881438" cy="385762"/>
          </a:xfrm>
          <a:ln w="19050"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Circulatory response to hypotension</a:t>
            </a:r>
          </a:p>
        </p:txBody>
      </p:sp>
      <p:grpSp>
        <p:nvGrpSpPr>
          <p:cNvPr id="28675" name="Group 38"/>
          <p:cNvGrpSpPr>
            <a:grpSpLocks/>
          </p:cNvGrpSpPr>
          <p:nvPr/>
        </p:nvGrpSpPr>
        <p:grpSpPr bwMode="auto">
          <a:xfrm>
            <a:off x="609600" y="852488"/>
            <a:ext cx="7543800" cy="5167312"/>
            <a:chOff x="384" y="537"/>
            <a:chExt cx="4752" cy="3255"/>
          </a:xfrm>
        </p:grpSpPr>
        <p:sp>
          <p:nvSpPr>
            <p:cNvPr id="28676" name="Text Box 3"/>
            <p:cNvSpPr txBox="1">
              <a:spLocks noChangeArrowheads="1"/>
            </p:cNvSpPr>
            <p:nvPr/>
          </p:nvSpPr>
          <p:spPr bwMode="auto">
            <a:xfrm>
              <a:off x="1049" y="1679"/>
              <a:ext cx="182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Sympathetic nerve activity</a:t>
              </a:r>
            </a:p>
          </p:txBody>
        </p:sp>
        <p:sp>
          <p:nvSpPr>
            <p:cNvPr id="28677" name="Text Box 4"/>
            <p:cNvSpPr txBox="1">
              <a:spLocks noChangeArrowheads="1"/>
            </p:cNvSpPr>
            <p:nvPr/>
          </p:nvSpPr>
          <p:spPr bwMode="auto">
            <a:xfrm>
              <a:off x="1261" y="2219"/>
              <a:ext cx="140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Arteriolar constriction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1060" y="2759"/>
              <a:ext cx="180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total peripheral resistance</a:t>
              </a:r>
            </a:p>
          </p:txBody>
        </p:sp>
        <p:cxnSp>
          <p:nvCxnSpPr>
            <p:cNvPr id="28679" name="AutoShape 6"/>
            <p:cNvCxnSpPr>
              <a:cxnSpLocks noChangeShapeType="1"/>
              <a:stCxn id="28677" idx="2"/>
              <a:endCxn id="28678" idx="0"/>
            </p:cNvCxnSpPr>
            <p:nvPr/>
          </p:nvCxnSpPr>
          <p:spPr bwMode="auto">
            <a:xfrm>
              <a:off x="1964" y="2455"/>
              <a:ext cx="0" cy="29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384" y="3398"/>
              <a:ext cx="1632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olidFill>
                    <a:schemeClr val="tx2"/>
                  </a:solidFill>
                  <a:sym typeface="Symbol" charset="0"/>
                </a:rPr>
                <a:t></a:t>
              </a:r>
              <a:r>
                <a:rPr lang="en-US" sz="1700">
                  <a:sym typeface="Symbol" charset="0"/>
                </a:rPr>
                <a:t> flow (GI tract, kidney, liver, resting muscle).</a:t>
              </a:r>
            </a:p>
          </p:txBody>
        </p:sp>
        <p:cxnSp>
          <p:nvCxnSpPr>
            <p:cNvPr id="28681" name="AutoShape 9"/>
            <p:cNvCxnSpPr>
              <a:cxnSpLocks noChangeShapeType="1"/>
              <a:stCxn id="28676" idx="2"/>
              <a:endCxn id="28677" idx="0"/>
            </p:cNvCxnSpPr>
            <p:nvPr/>
          </p:nvCxnSpPr>
          <p:spPr bwMode="auto">
            <a:xfrm>
              <a:off x="1964" y="1915"/>
              <a:ext cx="0" cy="299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2" name="Text Box 10"/>
            <p:cNvSpPr txBox="1">
              <a:spLocks noChangeArrowheads="1"/>
            </p:cNvSpPr>
            <p:nvPr/>
          </p:nvSpPr>
          <p:spPr bwMode="auto">
            <a:xfrm>
              <a:off x="2574" y="1008"/>
              <a:ext cx="747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Baroreflex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28683" name="Text Box 11"/>
            <p:cNvSpPr txBox="1">
              <a:spLocks noChangeArrowheads="1"/>
            </p:cNvSpPr>
            <p:nvPr/>
          </p:nvSpPr>
          <p:spPr bwMode="auto">
            <a:xfrm>
              <a:off x="3207" y="1679"/>
              <a:ext cx="170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solidFill>
                    <a:schemeClr val="tx2"/>
                  </a:solidFill>
                </a:rPr>
                <a:t> secretion of epinephrine</a:t>
              </a:r>
            </a:p>
          </p:txBody>
        </p:sp>
        <p:sp>
          <p:nvSpPr>
            <p:cNvPr id="28684" name="Text Box 12"/>
            <p:cNvSpPr txBox="1">
              <a:spLocks noChangeArrowheads="1"/>
            </p:cNvSpPr>
            <p:nvPr/>
          </p:nvSpPr>
          <p:spPr bwMode="auto">
            <a:xfrm>
              <a:off x="2980" y="2213"/>
              <a:ext cx="215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Constriction: skin, GI tract, kidney</a:t>
              </a:r>
            </a:p>
            <a:p>
              <a:pPr algn="l" eaLnBrk="1" hangingPunct="1"/>
              <a:r>
                <a:rPr lang="en-US" sz="1700">
                  <a:sym typeface="Symbol" charset="0"/>
                </a:rPr>
                <a:t>Dilation: skeletal muscle, heart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cxnSp>
          <p:nvCxnSpPr>
            <p:cNvPr id="28685" name="AutoShape 13"/>
            <p:cNvCxnSpPr>
              <a:cxnSpLocks noChangeShapeType="1"/>
              <a:stCxn id="28683" idx="2"/>
              <a:endCxn id="28684" idx="0"/>
            </p:cNvCxnSpPr>
            <p:nvPr/>
          </p:nvCxnSpPr>
          <p:spPr bwMode="auto">
            <a:xfrm>
              <a:off x="4058" y="1915"/>
              <a:ext cx="0" cy="293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1383" y="537"/>
              <a:ext cx="3129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Hypotension, hemorrhage, dehydration, pain, fear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grpSp>
          <p:nvGrpSpPr>
            <p:cNvPr id="28687" name="Group 34"/>
            <p:cNvGrpSpPr>
              <a:grpSpLocks/>
            </p:cNvGrpSpPr>
            <p:nvPr/>
          </p:nvGrpSpPr>
          <p:grpSpPr bwMode="auto">
            <a:xfrm>
              <a:off x="1584" y="1344"/>
              <a:ext cx="288" cy="250"/>
              <a:chOff x="1536" y="1392"/>
              <a:chExt cx="288" cy="250"/>
            </a:xfrm>
          </p:grpSpPr>
          <p:sp>
            <p:nvSpPr>
              <p:cNvPr id="28697" name="Oval 20"/>
              <p:cNvSpPr>
                <a:spLocks noChangeArrowheads="1"/>
              </p:cNvSpPr>
              <p:nvPr/>
            </p:nvSpPr>
            <p:spPr bwMode="auto">
              <a:xfrm>
                <a:off x="1536" y="1397"/>
                <a:ext cx="288" cy="24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8" name="Text Box 19"/>
              <p:cNvSpPr txBox="1">
                <a:spLocks noChangeArrowheads="1"/>
              </p:cNvSpPr>
              <p:nvPr/>
            </p:nvSpPr>
            <p:spPr bwMode="auto">
              <a:xfrm>
                <a:off x="1569" y="1392"/>
                <a:ext cx="22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>
                    <a:latin typeface="Arial Black" charset="0"/>
                  </a:rPr>
                  <a:t>+</a:t>
                </a:r>
              </a:p>
            </p:txBody>
          </p:sp>
        </p:grpSp>
        <p:cxnSp>
          <p:nvCxnSpPr>
            <p:cNvPr id="28688" name="AutoShape 21"/>
            <p:cNvCxnSpPr>
              <a:cxnSpLocks noChangeShapeType="1"/>
              <a:stCxn id="28682" idx="2"/>
              <a:endCxn id="28676" idx="0"/>
            </p:cNvCxnSpPr>
            <p:nvPr/>
          </p:nvCxnSpPr>
          <p:spPr bwMode="auto">
            <a:xfrm rot="5400000">
              <a:off x="2241" y="967"/>
              <a:ext cx="430" cy="98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AutoShape 22"/>
            <p:cNvCxnSpPr>
              <a:cxnSpLocks noChangeShapeType="1"/>
              <a:stCxn id="28682" idx="2"/>
              <a:endCxn id="28683" idx="0"/>
            </p:cNvCxnSpPr>
            <p:nvPr/>
          </p:nvCxnSpPr>
          <p:spPr bwMode="auto">
            <a:xfrm rot="16200000" flipH="1">
              <a:off x="3288" y="904"/>
              <a:ext cx="430" cy="1110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0" name="AutoShape 23"/>
            <p:cNvCxnSpPr>
              <a:cxnSpLocks noChangeShapeType="1"/>
              <a:stCxn id="28686" idx="2"/>
              <a:endCxn id="28682" idx="0"/>
            </p:cNvCxnSpPr>
            <p:nvPr/>
          </p:nvCxnSpPr>
          <p:spPr bwMode="auto">
            <a:xfrm>
              <a:off x="2948" y="773"/>
              <a:ext cx="0" cy="2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1" name="Text Box 26"/>
            <p:cNvSpPr txBox="1">
              <a:spLocks noChangeArrowheads="1"/>
            </p:cNvSpPr>
            <p:nvPr/>
          </p:nvSpPr>
          <p:spPr bwMode="auto">
            <a:xfrm>
              <a:off x="2352" y="3398"/>
              <a:ext cx="123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Maintain systemic arterial pressure.</a:t>
              </a:r>
            </a:p>
          </p:txBody>
        </p:sp>
        <p:cxnSp>
          <p:nvCxnSpPr>
            <p:cNvPr id="28692" name="AutoShape 27"/>
            <p:cNvCxnSpPr>
              <a:cxnSpLocks noChangeShapeType="1"/>
              <a:stCxn id="28678" idx="2"/>
              <a:endCxn id="28691" idx="0"/>
            </p:cNvCxnSpPr>
            <p:nvPr/>
          </p:nvCxnSpPr>
          <p:spPr bwMode="auto">
            <a:xfrm rot="16200000" flipH="1">
              <a:off x="2268" y="2691"/>
              <a:ext cx="398" cy="1005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3" name="AutoShape 28"/>
            <p:cNvCxnSpPr>
              <a:cxnSpLocks noChangeShapeType="1"/>
              <a:stCxn id="28678" idx="2"/>
              <a:endCxn id="28680" idx="0"/>
            </p:cNvCxnSpPr>
            <p:nvPr/>
          </p:nvCxnSpPr>
          <p:spPr bwMode="auto">
            <a:xfrm rot="5400000">
              <a:off x="1383" y="2812"/>
              <a:ext cx="398" cy="764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8694" name="Group 35"/>
            <p:cNvGrpSpPr>
              <a:grpSpLocks/>
            </p:cNvGrpSpPr>
            <p:nvPr/>
          </p:nvGrpSpPr>
          <p:grpSpPr bwMode="auto">
            <a:xfrm>
              <a:off x="4128" y="1344"/>
              <a:ext cx="288" cy="250"/>
              <a:chOff x="1536" y="1392"/>
              <a:chExt cx="288" cy="250"/>
            </a:xfrm>
          </p:grpSpPr>
          <p:sp>
            <p:nvSpPr>
              <p:cNvPr id="28695" name="Oval 36"/>
              <p:cNvSpPr>
                <a:spLocks noChangeArrowheads="1"/>
              </p:cNvSpPr>
              <p:nvPr/>
            </p:nvSpPr>
            <p:spPr bwMode="auto">
              <a:xfrm>
                <a:off x="1536" y="1397"/>
                <a:ext cx="288" cy="24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6" name="Text Box 37"/>
              <p:cNvSpPr txBox="1">
                <a:spLocks noChangeArrowheads="1"/>
              </p:cNvSpPr>
              <p:nvPr/>
            </p:nvSpPr>
            <p:spPr bwMode="auto">
              <a:xfrm>
                <a:off x="1569" y="1392"/>
                <a:ext cx="22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>
                    <a:latin typeface="Arial Black" charset="0"/>
                  </a:rPr>
                  <a:t>+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22388" y="228600"/>
            <a:ext cx="6615112" cy="381000"/>
          </a:xfrm>
          <a:ln w="19050" cap="flat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Integration of sympathetic and metabolic control of circulation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8037512" cy="28749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tIns="137160" bIns="13716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4635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40000"/>
              </a:spcAft>
            </a:pPr>
            <a:r>
              <a:rPr lang="en-US" sz="1700" u="sng" dirty="0">
                <a:solidFill>
                  <a:schemeClr val="tx2"/>
                </a:solidFill>
              </a:rPr>
              <a:t>In general:</a:t>
            </a:r>
          </a:p>
          <a:p>
            <a:pPr algn="l" eaLnBrk="1" hangingPunct="1">
              <a:spcAft>
                <a:spcPct val="40000"/>
              </a:spcAft>
            </a:pPr>
            <a:r>
              <a:rPr lang="en-US" sz="1700" dirty="0">
                <a:solidFill>
                  <a:schemeClr val="tx2"/>
                </a:solidFill>
              </a:rPr>
              <a:t>At rest, blood flow is controlled primarily by a low level of sympathetic tone.</a:t>
            </a:r>
          </a:p>
          <a:p>
            <a:pPr algn="l" eaLnBrk="1" hangingPunct="1">
              <a:spcAft>
                <a:spcPct val="40000"/>
              </a:spcAft>
            </a:pPr>
            <a:r>
              <a:rPr lang="en-US" sz="1700" dirty="0">
                <a:solidFill>
                  <a:schemeClr val="tx2"/>
                </a:solidFill>
              </a:rPr>
              <a:t>Increased work (muscle contraction, secretion, digestion, absorption </a:t>
            </a:r>
            <a:r>
              <a:rPr lang="en-US" sz="1700" dirty="0" err="1">
                <a:solidFill>
                  <a:schemeClr val="tx2"/>
                </a:solidFill>
              </a:rPr>
              <a:t>etc</a:t>
            </a:r>
            <a:r>
              <a:rPr lang="en-US" sz="1700" dirty="0">
                <a:solidFill>
                  <a:schemeClr val="tx2"/>
                </a:solidFill>
              </a:rPr>
              <a:t>) increases tissue metabolism.</a:t>
            </a:r>
          </a:p>
          <a:p>
            <a:pPr lvl="3" algn="l" eaLnBrk="1" hangingPunct="1">
              <a:spcAft>
                <a:spcPct val="40000"/>
              </a:spcAft>
            </a:pPr>
            <a:r>
              <a:rPr lang="en-US" sz="1700" dirty="0">
                <a:solidFill>
                  <a:schemeClr val="tx2"/>
                </a:solidFill>
              </a:rPr>
              <a:t>Blood flow increases to match the new level of metabolism.</a:t>
            </a:r>
          </a:p>
          <a:p>
            <a:pPr lvl="3" algn="l" eaLnBrk="1" hangingPunct="1">
              <a:spcAft>
                <a:spcPct val="40000"/>
              </a:spcAft>
            </a:pPr>
            <a:r>
              <a:rPr lang="en-US" sz="1700" dirty="0">
                <a:solidFill>
                  <a:schemeClr val="tx2"/>
                </a:solidFill>
              </a:rPr>
              <a:t>Blood flow decreases in inactive tissue due to increased sympathetic tone.</a:t>
            </a:r>
          </a:p>
          <a:p>
            <a:pPr algn="l" eaLnBrk="1" hangingPunct="1">
              <a:spcAft>
                <a:spcPct val="40000"/>
              </a:spcAft>
            </a:pPr>
            <a:r>
              <a:rPr lang="en-US" sz="1700" dirty="0">
                <a:solidFill>
                  <a:schemeClr val="tx2"/>
                </a:solidFill>
              </a:rPr>
              <a:t>Effects of epinephrine on vascular smooth muscle are less important than sympathetic activity.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8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5029200" cy="628650"/>
          </a:xfrm>
          <a:ln w="19050"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/>
            <a:r>
              <a:rPr lang="en-US" sz="1700" b="1" i="1" u="sng">
                <a:latin typeface="Arial" charset="0"/>
                <a:ea typeface="ＭＳ Ｐゴシック" charset="0"/>
              </a:rPr>
              <a:t>Aim:</a:t>
            </a:r>
            <a:r>
              <a:rPr lang="en-US" sz="1700" b="1" i="1">
                <a:latin typeface="Arial" charset="0"/>
                <a:ea typeface="ＭＳ Ｐゴシック" charset="0"/>
              </a:rPr>
              <a:t> to measure upper leg muscle work and metabolism during leg exercise.</a:t>
            </a:r>
          </a:p>
        </p:txBody>
      </p:sp>
      <p:grpSp>
        <p:nvGrpSpPr>
          <p:cNvPr id="30723" name="Group 37"/>
          <p:cNvGrpSpPr>
            <a:grpSpLocks/>
          </p:cNvGrpSpPr>
          <p:nvPr/>
        </p:nvGrpSpPr>
        <p:grpSpPr bwMode="auto">
          <a:xfrm>
            <a:off x="533400" y="914400"/>
            <a:ext cx="7848600" cy="4699000"/>
            <a:chOff x="336" y="720"/>
            <a:chExt cx="4944" cy="2960"/>
          </a:xfrm>
        </p:grpSpPr>
        <p:sp>
          <p:nvSpPr>
            <p:cNvPr id="30724" name="Text Box 24"/>
            <p:cNvSpPr txBox="1">
              <a:spLocks noChangeArrowheads="1"/>
            </p:cNvSpPr>
            <p:nvPr/>
          </p:nvSpPr>
          <p:spPr bwMode="auto">
            <a:xfrm>
              <a:off x="624" y="2362"/>
              <a:ext cx="1248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ct val="40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Cycle ergometer sets work intensity</a:t>
              </a:r>
            </a:p>
          </p:txBody>
        </p:sp>
        <p:sp>
          <p:nvSpPr>
            <p:cNvPr id="30725" name="Text Box 25"/>
            <p:cNvSpPr txBox="1">
              <a:spLocks noChangeArrowheads="1"/>
            </p:cNvSpPr>
            <p:nvPr/>
          </p:nvSpPr>
          <p:spPr bwMode="auto">
            <a:xfrm>
              <a:off x="3936" y="1551"/>
              <a:ext cx="1344" cy="55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ct val="40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Blood pressure cuff minimizes flow to lower leg</a:t>
              </a:r>
            </a:p>
          </p:txBody>
        </p:sp>
        <p:sp>
          <p:nvSpPr>
            <p:cNvPr id="30726" name="Text Box 26"/>
            <p:cNvSpPr txBox="1">
              <a:spLocks noChangeArrowheads="1"/>
            </p:cNvSpPr>
            <p:nvPr/>
          </p:nvSpPr>
          <p:spPr bwMode="auto">
            <a:xfrm>
              <a:off x="336" y="1541"/>
              <a:ext cx="1536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ct val="40000"/>
                </a:spcAft>
              </a:pPr>
              <a:r>
                <a:rPr lang="en-US" sz="1700">
                  <a:solidFill>
                    <a:schemeClr val="tx2"/>
                  </a:solidFill>
                </a:rPr>
                <a:t>Femoral arterial &amp; venous blood sampled</a:t>
              </a:r>
            </a:p>
          </p:txBody>
        </p:sp>
        <p:cxnSp>
          <p:nvCxnSpPr>
            <p:cNvPr id="30727" name="AutoShape 29"/>
            <p:cNvCxnSpPr>
              <a:cxnSpLocks noChangeShapeType="1"/>
              <a:stCxn id="30724" idx="2"/>
              <a:endCxn id="30729" idx="1"/>
            </p:cNvCxnSpPr>
            <p:nvPr/>
          </p:nvCxnSpPr>
          <p:spPr bwMode="auto">
            <a:xfrm>
              <a:off x="1248" y="2761"/>
              <a:ext cx="295" cy="38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0728" name="Group 36"/>
            <p:cNvGrpSpPr>
              <a:grpSpLocks/>
            </p:cNvGrpSpPr>
            <p:nvPr/>
          </p:nvGrpSpPr>
          <p:grpSpPr bwMode="auto">
            <a:xfrm>
              <a:off x="1452" y="720"/>
              <a:ext cx="3156" cy="2960"/>
              <a:chOff x="1452" y="720"/>
              <a:chExt cx="3156" cy="2960"/>
            </a:xfrm>
          </p:grpSpPr>
          <p:sp>
            <p:nvSpPr>
              <p:cNvPr id="30729" name="Oval 22"/>
              <p:cNvSpPr>
                <a:spLocks noChangeArrowheads="1"/>
              </p:cNvSpPr>
              <p:nvPr/>
            </p:nvSpPr>
            <p:spPr bwMode="auto">
              <a:xfrm>
                <a:off x="1452" y="3056"/>
                <a:ext cx="624" cy="62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0" name="Oval 3"/>
              <p:cNvSpPr>
                <a:spLocks noChangeArrowheads="1"/>
              </p:cNvSpPr>
              <p:nvPr/>
            </p:nvSpPr>
            <p:spPr bwMode="auto">
              <a:xfrm rot="-582399">
                <a:off x="2640" y="1200"/>
                <a:ext cx="432" cy="1296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1" name="Oval 4"/>
              <p:cNvSpPr>
                <a:spLocks noChangeArrowheads="1"/>
              </p:cNvSpPr>
              <p:nvPr/>
            </p:nvSpPr>
            <p:spPr bwMode="auto">
              <a:xfrm>
                <a:off x="2976" y="2400"/>
                <a:ext cx="864" cy="240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732" name="Group 5"/>
              <p:cNvGrpSpPr>
                <a:grpSpLocks/>
              </p:cNvGrpSpPr>
              <p:nvPr/>
            </p:nvGrpSpPr>
            <p:grpSpPr bwMode="auto">
              <a:xfrm>
                <a:off x="3792" y="2544"/>
                <a:ext cx="336" cy="1056"/>
                <a:chOff x="3792" y="2544"/>
                <a:chExt cx="336" cy="1056"/>
              </a:xfrm>
            </p:grpSpPr>
            <p:sp>
              <p:nvSpPr>
                <p:cNvPr id="30753" name="Oval 6"/>
                <p:cNvSpPr>
                  <a:spLocks noChangeArrowheads="1"/>
                </p:cNvSpPr>
                <p:nvPr/>
              </p:nvSpPr>
              <p:spPr bwMode="auto">
                <a:xfrm>
                  <a:off x="3792" y="2544"/>
                  <a:ext cx="48" cy="100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4" name="Oval 7"/>
                <p:cNvSpPr>
                  <a:spLocks noChangeArrowheads="1"/>
                </p:cNvSpPr>
                <p:nvPr/>
              </p:nvSpPr>
              <p:spPr bwMode="auto">
                <a:xfrm>
                  <a:off x="3792" y="3552"/>
                  <a:ext cx="336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33" name="Rectangle 8"/>
              <p:cNvSpPr>
                <a:spLocks noChangeArrowheads="1"/>
              </p:cNvSpPr>
              <p:nvPr/>
            </p:nvSpPr>
            <p:spPr bwMode="auto">
              <a:xfrm rot="-475551">
                <a:off x="2544" y="1344"/>
                <a:ext cx="96" cy="1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4" name="Rectangle 9"/>
              <p:cNvSpPr>
                <a:spLocks noChangeArrowheads="1"/>
              </p:cNvSpPr>
              <p:nvPr/>
            </p:nvSpPr>
            <p:spPr bwMode="auto">
              <a:xfrm>
                <a:off x="2736" y="2658"/>
                <a:ext cx="993" cy="1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5" name="Rectangle 10"/>
              <p:cNvSpPr>
                <a:spLocks noChangeArrowheads="1"/>
              </p:cNvSpPr>
              <p:nvPr/>
            </p:nvSpPr>
            <p:spPr bwMode="auto">
              <a:xfrm>
                <a:off x="2734" y="2789"/>
                <a:ext cx="98" cy="7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6" name="Rectangle 11"/>
              <p:cNvSpPr>
                <a:spLocks noChangeArrowheads="1"/>
              </p:cNvSpPr>
              <p:nvPr/>
            </p:nvSpPr>
            <p:spPr bwMode="auto">
              <a:xfrm>
                <a:off x="3600" y="2784"/>
                <a:ext cx="98" cy="7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737" name="Group 12"/>
              <p:cNvGrpSpPr>
                <a:grpSpLocks/>
              </p:cNvGrpSpPr>
              <p:nvPr/>
            </p:nvGrpSpPr>
            <p:grpSpPr bwMode="auto">
              <a:xfrm rot="-2220254">
                <a:off x="4128" y="2352"/>
                <a:ext cx="336" cy="1056"/>
                <a:chOff x="3792" y="2544"/>
                <a:chExt cx="336" cy="1056"/>
              </a:xfrm>
            </p:grpSpPr>
            <p:sp>
              <p:nvSpPr>
                <p:cNvPr id="30751" name="Oval 13"/>
                <p:cNvSpPr>
                  <a:spLocks noChangeArrowheads="1"/>
                </p:cNvSpPr>
                <p:nvPr/>
              </p:nvSpPr>
              <p:spPr bwMode="auto">
                <a:xfrm>
                  <a:off x="3792" y="2544"/>
                  <a:ext cx="48" cy="100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2" name="Oval 14"/>
                <p:cNvSpPr>
                  <a:spLocks noChangeArrowheads="1"/>
                </p:cNvSpPr>
                <p:nvPr/>
              </p:nvSpPr>
              <p:spPr bwMode="auto">
                <a:xfrm>
                  <a:off x="3792" y="3552"/>
                  <a:ext cx="336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38" name="Arc 15"/>
              <p:cNvSpPr>
                <a:spLocks/>
              </p:cNvSpPr>
              <p:nvPr/>
            </p:nvSpPr>
            <p:spPr bwMode="auto">
              <a:xfrm flipV="1">
                <a:off x="3888" y="3120"/>
                <a:ext cx="288" cy="14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39" name="Oval 19"/>
              <p:cNvSpPr>
                <a:spLocks noChangeArrowheads="1"/>
              </p:cNvSpPr>
              <p:nvPr/>
            </p:nvSpPr>
            <p:spPr bwMode="auto">
              <a:xfrm>
                <a:off x="3756" y="2576"/>
                <a:ext cx="144" cy="192"/>
              </a:xfrm>
              <a:prstGeom prst="ellipse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0" name="Oval 20"/>
              <p:cNvSpPr>
                <a:spLocks noChangeArrowheads="1"/>
              </p:cNvSpPr>
              <p:nvPr/>
            </p:nvSpPr>
            <p:spPr bwMode="auto">
              <a:xfrm>
                <a:off x="3744" y="3264"/>
                <a:ext cx="144" cy="19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30741" name="AutoShape 30"/>
              <p:cNvCxnSpPr>
                <a:cxnSpLocks noChangeShapeType="1"/>
                <a:stCxn id="30725" idx="2"/>
                <a:endCxn id="30739" idx="7"/>
              </p:cNvCxnSpPr>
              <p:nvPr/>
            </p:nvCxnSpPr>
            <p:spPr bwMode="auto">
              <a:xfrm rot="5400000">
                <a:off x="3998" y="1994"/>
                <a:ext cx="491" cy="729"/>
              </a:xfrm>
              <a:prstGeom prst="curvedConnector3">
                <a:avLst>
                  <a:gd name="adj1" fmla="val 46639"/>
                </a:avLst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30742" name="Group 34"/>
              <p:cNvGrpSpPr>
                <a:grpSpLocks/>
              </p:cNvGrpSpPr>
              <p:nvPr/>
            </p:nvGrpSpPr>
            <p:grpSpPr bwMode="auto">
              <a:xfrm>
                <a:off x="2496" y="720"/>
                <a:ext cx="479" cy="483"/>
                <a:chOff x="2496" y="720"/>
                <a:chExt cx="479" cy="483"/>
              </a:xfrm>
            </p:grpSpPr>
            <p:sp>
              <p:nvSpPr>
                <p:cNvPr id="30744" name="Oval 2"/>
                <p:cNvSpPr>
                  <a:spLocks noChangeArrowheads="1"/>
                </p:cNvSpPr>
                <p:nvPr/>
              </p:nvSpPr>
              <p:spPr bwMode="auto">
                <a:xfrm>
                  <a:off x="2496" y="720"/>
                  <a:ext cx="479" cy="483"/>
                </a:xfrm>
                <a:prstGeom prst="ellipse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5" name="Freeform 18"/>
                <p:cNvSpPr>
                  <a:spLocks/>
                </p:cNvSpPr>
                <p:nvPr/>
              </p:nvSpPr>
              <p:spPr bwMode="auto">
                <a:xfrm>
                  <a:off x="2640" y="1076"/>
                  <a:ext cx="216" cy="16"/>
                </a:xfrm>
                <a:custGeom>
                  <a:avLst/>
                  <a:gdLst>
                    <a:gd name="T0" fmla="*/ 0 w 216"/>
                    <a:gd name="T1" fmla="*/ 16 h 16"/>
                    <a:gd name="T2" fmla="*/ 216 w 216"/>
                    <a:gd name="T3" fmla="*/ 16 h 16"/>
                    <a:gd name="T4" fmla="*/ 0 60000 65536"/>
                    <a:gd name="T5" fmla="*/ 0 60000 65536"/>
                    <a:gd name="T6" fmla="*/ 0 w 216"/>
                    <a:gd name="T7" fmla="*/ 0 h 16"/>
                    <a:gd name="T8" fmla="*/ 216 w 216"/>
                    <a:gd name="T9" fmla="*/ 16 h 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16" h="16">
                      <a:moveTo>
                        <a:pt x="0" y="16"/>
                      </a:moveTo>
                      <a:cubicBezTo>
                        <a:pt x="47" y="0"/>
                        <a:pt x="187" y="16"/>
                        <a:pt x="216" y="16"/>
                      </a:cubicBez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0746" name="Group 33"/>
                <p:cNvGrpSpPr>
                  <a:grpSpLocks/>
                </p:cNvGrpSpPr>
                <p:nvPr/>
              </p:nvGrpSpPr>
              <p:grpSpPr bwMode="auto">
                <a:xfrm>
                  <a:off x="2592" y="864"/>
                  <a:ext cx="288" cy="96"/>
                  <a:chOff x="2592" y="864"/>
                  <a:chExt cx="288" cy="96"/>
                </a:xfrm>
              </p:grpSpPr>
              <p:sp>
                <p:nvSpPr>
                  <p:cNvPr id="30747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864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8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864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749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888"/>
                    <a:ext cx="96" cy="48"/>
                  </a:xfrm>
                  <a:prstGeom prst="ellipse">
                    <a:avLst/>
                  </a:prstGeom>
                  <a:solidFill>
                    <a:schemeClr val="bg2"/>
                  </a:solidFill>
                  <a:ln w="15875">
                    <a:solidFill>
                      <a:schemeClr val="tx1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50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888"/>
                    <a:ext cx="96" cy="48"/>
                  </a:xfrm>
                  <a:prstGeom prst="ellipse">
                    <a:avLst/>
                  </a:prstGeom>
                  <a:solidFill>
                    <a:schemeClr val="bg2"/>
                  </a:solidFill>
                  <a:ln w="15875">
                    <a:solidFill>
                      <a:schemeClr val="tx1"/>
                    </a:solidFill>
                    <a:round/>
                    <a:headEnd/>
                    <a:tailEnd type="none" w="lg" len="lg"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743" name="Rectangle 21"/>
              <p:cNvSpPr>
                <a:spLocks noChangeArrowheads="1"/>
              </p:cNvSpPr>
              <p:nvPr/>
            </p:nvSpPr>
            <p:spPr bwMode="auto">
              <a:xfrm>
                <a:off x="1780" y="3348"/>
                <a:ext cx="1968" cy="4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7"/>
          <p:cNvSpPr>
            <a:spLocks noChangeArrowheads="1"/>
          </p:cNvSpPr>
          <p:nvPr/>
        </p:nvSpPr>
        <p:spPr bwMode="auto">
          <a:xfrm>
            <a:off x="2362200" y="1524000"/>
            <a:ext cx="3810000" cy="452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Upper Leg QO</a:t>
            </a:r>
            <a:r>
              <a:rPr lang="en-US" sz="1700" baseline="-25000">
                <a:solidFill>
                  <a:srgbClr val="000000"/>
                </a:solidFill>
              </a:rPr>
              <a:t>2</a:t>
            </a:r>
            <a:r>
              <a:rPr lang="en-US" sz="1700">
                <a:solidFill>
                  <a:srgbClr val="000000"/>
                </a:solidFill>
              </a:rPr>
              <a:t> versus work intensity</a:t>
            </a:r>
            <a:endParaRPr lang="en-US" sz="1700"/>
          </a:p>
        </p:txBody>
      </p:sp>
      <p:sp>
        <p:nvSpPr>
          <p:cNvPr id="31747" name="Rectangle 56"/>
          <p:cNvSpPr>
            <a:spLocks noChangeArrowheads="1"/>
          </p:cNvSpPr>
          <p:nvPr/>
        </p:nvSpPr>
        <p:spPr bwMode="auto">
          <a:xfrm>
            <a:off x="3657600" y="5638800"/>
            <a:ext cx="2286000" cy="452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Work Intensity, Watts</a:t>
            </a:r>
          </a:p>
        </p:txBody>
      </p:sp>
      <p:sp>
        <p:nvSpPr>
          <p:cNvPr id="31748" name="Rectangle 57"/>
          <p:cNvSpPr>
            <a:spLocks noChangeArrowheads="1"/>
          </p:cNvSpPr>
          <p:nvPr/>
        </p:nvSpPr>
        <p:spPr bwMode="auto">
          <a:xfrm rot="-5400000">
            <a:off x="-683418" y="3126581"/>
            <a:ext cx="2590800" cy="452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Upper Leg QO</a:t>
            </a:r>
            <a:r>
              <a:rPr lang="en-US" sz="1700" baseline="-25000">
                <a:solidFill>
                  <a:srgbClr val="000000"/>
                </a:solidFill>
              </a:rPr>
              <a:t>2</a:t>
            </a:r>
            <a:r>
              <a:rPr lang="en-US" sz="1700">
                <a:solidFill>
                  <a:srgbClr val="000000"/>
                </a:solidFill>
              </a:rPr>
              <a:t>, L/min</a:t>
            </a:r>
          </a:p>
        </p:txBody>
      </p:sp>
      <p:sp>
        <p:nvSpPr>
          <p:cNvPr id="31749" name="Line 4"/>
          <p:cNvSpPr>
            <a:spLocks noChangeShapeType="1"/>
          </p:cNvSpPr>
          <p:nvPr/>
        </p:nvSpPr>
        <p:spPr bwMode="auto">
          <a:xfrm>
            <a:off x="1557338" y="1752600"/>
            <a:ext cx="1587" cy="3340100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1524000" y="5092700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1524000" y="4675188"/>
            <a:ext cx="33338" cy="1587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1524000" y="4257675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1524000" y="3840163"/>
            <a:ext cx="33338" cy="1587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1524000" y="3422650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>
            <a:off x="1524000" y="3005138"/>
            <a:ext cx="33338" cy="1587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6" name="Line 11"/>
          <p:cNvSpPr>
            <a:spLocks noChangeShapeType="1"/>
          </p:cNvSpPr>
          <p:nvPr/>
        </p:nvSpPr>
        <p:spPr bwMode="auto">
          <a:xfrm>
            <a:off x="1524000" y="2587625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1524000" y="2168525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>
            <a:off x="1524000" y="1752600"/>
            <a:ext cx="33338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>
            <a:off x="1557338" y="5092700"/>
            <a:ext cx="5568950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0" name="Line 15"/>
          <p:cNvSpPr>
            <a:spLocks noChangeShapeType="1"/>
          </p:cNvSpPr>
          <p:nvPr/>
        </p:nvSpPr>
        <p:spPr bwMode="auto">
          <a:xfrm flipV="1">
            <a:off x="1557338" y="5092700"/>
            <a:ext cx="1587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1" name="Line 16"/>
          <p:cNvSpPr>
            <a:spLocks noChangeShapeType="1"/>
          </p:cNvSpPr>
          <p:nvPr/>
        </p:nvSpPr>
        <p:spPr bwMode="auto">
          <a:xfrm flipV="1">
            <a:off x="2484438" y="5092700"/>
            <a:ext cx="1587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2" name="Line 17"/>
          <p:cNvSpPr>
            <a:spLocks noChangeShapeType="1"/>
          </p:cNvSpPr>
          <p:nvPr/>
        </p:nvSpPr>
        <p:spPr bwMode="auto">
          <a:xfrm flipV="1">
            <a:off x="3413125" y="5092700"/>
            <a:ext cx="1588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3" name="Line 18"/>
          <p:cNvSpPr>
            <a:spLocks noChangeShapeType="1"/>
          </p:cNvSpPr>
          <p:nvPr/>
        </p:nvSpPr>
        <p:spPr bwMode="auto">
          <a:xfrm flipV="1">
            <a:off x="4341813" y="5092700"/>
            <a:ext cx="1587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4" name="Line 19"/>
          <p:cNvSpPr>
            <a:spLocks noChangeShapeType="1"/>
          </p:cNvSpPr>
          <p:nvPr/>
        </p:nvSpPr>
        <p:spPr bwMode="auto">
          <a:xfrm flipV="1">
            <a:off x="5270500" y="5092700"/>
            <a:ext cx="1588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5" name="Line 20"/>
          <p:cNvSpPr>
            <a:spLocks noChangeShapeType="1"/>
          </p:cNvSpPr>
          <p:nvPr/>
        </p:nvSpPr>
        <p:spPr bwMode="auto">
          <a:xfrm flipV="1">
            <a:off x="6197600" y="5092700"/>
            <a:ext cx="1588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6" name="Line 21"/>
          <p:cNvSpPr>
            <a:spLocks noChangeShapeType="1"/>
          </p:cNvSpPr>
          <p:nvPr/>
        </p:nvSpPr>
        <p:spPr bwMode="auto">
          <a:xfrm flipV="1">
            <a:off x="7126288" y="5092700"/>
            <a:ext cx="1587" cy="36513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7" name="Freeform 22"/>
          <p:cNvSpPr>
            <a:spLocks/>
          </p:cNvSpPr>
          <p:nvPr/>
        </p:nvSpPr>
        <p:spPr bwMode="auto">
          <a:xfrm>
            <a:off x="1557338" y="3798888"/>
            <a:ext cx="927100" cy="458787"/>
          </a:xfrm>
          <a:custGeom>
            <a:avLst/>
            <a:gdLst>
              <a:gd name="T0" fmla="*/ 0 w 1505"/>
              <a:gd name="T1" fmla="*/ 310450580 h 678"/>
              <a:gd name="T2" fmla="*/ 71340495 w 1505"/>
              <a:gd name="T3" fmla="*/ 271529486 h 678"/>
              <a:gd name="T4" fmla="*/ 142681606 w 1505"/>
              <a:gd name="T5" fmla="*/ 231235416 h 678"/>
              <a:gd name="T6" fmla="*/ 285742677 w 1505"/>
              <a:gd name="T7" fmla="*/ 152020210 h 678"/>
              <a:gd name="T8" fmla="*/ 356703765 w 1505"/>
              <a:gd name="T9" fmla="*/ 112183574 h 678"/>
              <a:gd name="T10" fmla="*/ 428044857 w 1505"/>
              <a:gd name="T11" fmla="*/ 73262459 h 678"/>
              <a:gd name="T12" fmla="*/ 499765413 w 1505"/>
              <a:gd name="T13" fmla="*/ 36173119 h 678"/>
              <a:gd name="T14" fmla="*/ 571105889 w 1505"/>
              <a:gd name="T15" fmla="*/ 0 h 67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05"/>
              <a:gd name="T25" fmla="*/ 0 h 678"/>
              <a:gd name="T26" fmla="*/ 1505 w 1505"/>
              <a:gd name="T27" fmla="*/ 678 h 67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05" h="678">
                <a:moveTo>
                  <a:pt x="0" y="678"/>
                </a:moveTo>
                <a:lnTo>
                  <a:pt x="188" y="593"/>
                </a:lnTo>
                <a:lnTo>
                  <a:pt x="376" y="505"/>
                </a:lnTo>
                <a:lnTo>
                  <a:pt x="753" y="332"/>
                </a:lnTo>
                <a:lnTo>
                  <a:pt x="940" y="245"/>
                </a:lnTo>
                <a:lnTo>
                  <a:pt x="1128" y="160"/>
                </a:lnTo>
                <a:lnTo>
                  <a:pt x="1317" y="79"/>
                </a:lnTo>
                <a:lnTo>
                  <a:pt x="1505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8" name="Freeform 23"/>
          <p:cNvSpPr>
            <a:spLocks/>
          </p:cNvSpPr>
          <p:nvPr/>
        </p:nvSpPr>
        <p:spPr bwMode="auto">
          <a:xfrm>
            <a:off x="2484438" y="3422650"/>
            <a:ext cx="928687" cy="376238"/>
          </a:xfrm>
          <a:custGeom>
            <a:avLst/>
            <a:gdLst>
              <a:gd name="T0" fmla="*/ 0 w 1504"/>
              <a:gd name="T1" fmla="*/ 255514472 h 554"/>
              <a:gd name="T2" fmla="*/ 71680554 w 1504"/>
              <a:gd name="T3" fmla="*/ 221384131 h 554"/>
              <a:gd name="T4" fmla="*/ 142979507 w 1504"/>
              <a:gd name="T5" fmla="*/ 188176728 h 554"/>
              <a:gd name="T6" fmla="*/ 215422665 w 1504"/>
              <a:gd name="T7" fmla="*/ 156352669 h 554"/>
              <a:gd name="T8" fmla="*/ 286722216 w 1504"/>
              <a:gd name="T9" fmla="*/ 125450911 h 554"/>
              <a:gd name="T10" fmla="*/ 358402210 w 1504"/>
              <a:gd name="T11" fmla="*/ 95472091 h 554"/>
              <a:gd name="T12" fmla="*/ 429701761 w 1504"/>
              <a:gd name="T13" fmla="*/ 65031441 h 554"/>
              <a:gd name="T14" fmla="*/ 502144881 w 1504"/>
              <a:gd name="T15" fmla="*/ 33207414 h 554"/>
              <a:gd name="T16" fmla="*/ 573443814 w 1504"/>
              <a:gd name="T17" fmla="*/ 0 h 5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04"/>
              <a:gd name="T28" fmla="*/ 0 h 554"/>
              <a:gd name="T29" fmla="*/ 1504 w 1504"/>
              <a:gd name="T30" fmla="*/ 554 h 5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04" h="554">
                <a:moveTo>
                  <a:pt x="0" y="554"/>
                </a:moveTo>
                <a:lnTo>
                  <a:pt x="188" y="480"/>
                </a:lnTo>
                <a:lnTo>
                  <a:pt x="375" y="408"/>
                </a:lnTo>
                <a:lnTo>
                  <a:pt x="565" y="339"/>
                </a:lnTo>
                <a:lnTo>
                  <a:pt x="752" y="272"/>
                </a:lnTo>
                <a:lnTo>
                  <a:pt x="940" y="207"/>
                </a:lnTo>
                <a:lnTo>
                  <a:pt x="1127" y="141"/>
                </a:lnTo>
                <a:lnTo>
                  <a:pt x="1317" y="72"/>
                </a:lnTo>
                <a:lnTo>
                  <a:pt x="1504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69" name="Freeform 24"/>
          <p:cNvSpPr>
            <a:spLocks/>
          </p:cNvSpPr>
          <p:nvPr/>
        </p:nvSpPr>
        <p:spPr bwMode="auto">
          <a:xfrm>
            <a:off x="3413125" y="3005138"/>
            <a:ext cx="928688" cy="417512"/>
          </a:xfrm>
          <a:custGeom>
            <a:avLst/>
            <a:gdLst>
              <a:gd name="T0" fmla="*/ 0 w 1507"/>
              <a:gd name="T1" fmla="*/ 283441062 h 615"/>
              <a:gd name="T2" fmla="*/ 71395582 w 1507"/>
              <a:gd name="T3" fmla="*/ 249336116 h 615"/>
              <a:gd name="T4" fmla="*/ 143170774 w 1507"/>
              <a:gd name="T5" fmla="*/ 213387328 h 615"/>
              <a:gd name="T6" fmla="*/ 214566375 w 1507"/>
              <a:gd name="T7" fmla="*/ 176977538 h 615"/>
              <a:gd name="T8" fmla="*/ 285961938 w 1507"/>
              <a:gd name="T9" fmla="*/ 139646549 h 615"/>
              <a:gd name="T10" fmla="*/ 357737188 w 1507"/>
              <a:gd name="T11" fmla="*/ 103236802 h 615"/>
              <a:gd name="T12" fmla="*/ 429132751 w 1507"/>
              <a:gd name="T13" fmla="*/ 67288672 h 615"/>
              <a:gd name="T14" fmla="*/ 500907923 w 1507"/>
              <a:gd name="T15" fmla="*/ 33183037 h 615"/>
              <a:gd name="T16" fmla="*/ 572303486 w 1507"/>
              <a:gd name="T17" fmla="*/ 0 h 6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07"/>
              <a:gd name="T28" fmla="*/ 0 h 615"/>
              <a:gd name="T29" fmla="*/ 1507 w 1507"/>
              <a:gd name="T30" fmla="*/ 615 h 6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07" h="615">
                <a:moveTo>
                  <a:pt x="0" y="615"/>
                </a:moveTo>
                <a:lnTo>
                  <a:pt x="188" y="541"/>
                </a:lnTo>
                <a:lnTo>
                  <a:pt x="377" y="463"/>
                </a:lnTo>
                <a:lnTo>
                  <a:pt x="565" y="384"/>
                </a:lnTo>
                <a:lnTo>
                  <a:pt x="753" y="303"/>
                </a:lnTo>
                <a:lnTo>
                  <a:pt x="942" y="224"/>
                </a:lnTo>
                <a:lnTo>
                  <a:pt x="1130" y="146"/>
                </a:lnTo>
                <a:lnTo>
                  <a:pt x="1319" y="72"/>
                </a:lnTo>
                <a:lnTo>
                  <a:pt x="1507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0" name="Freeform 25"/>
          <p:cNvSpPr>
            <a:spLocks/>
          </p:cNvSpPr>
          <p:nvPr/>
        </p:nvSpPr>
        <p:spPr bwMode="auto">
          <a:xfrm>
            <a:off x="4341813" y="2671763"/>
            <a:ext cx="928687" cy="333375"/>
          </a:xfrm>
          <a:custGeom>
            <a:avLst/>
            <a:gdLst>
              <a:gd name="T0" fmla="*/ 0 w 1504"/>
              <a:gd name="T1" fmla="*/ 225433884 h 493"/>
              <a:gd name="T2" fmla="*/ 35458676 w 1504"/>
              <a:gd name="T3" fmla="*/ 209886982 h 493"/>
              <a:gd name="T4" fmla="*/ 71298953 w 1504"/>
              <a:gd name="T5" fmla="*/ 194796526 h 493"/>
              <a:gd name="T6" fmla="*/ 143742092 w 1504"/>
              <a:gd name="T7" fmla="*/ 166903214 h 493"/>
              <a:gd name="T8" fmla="*/ 215041681 w 1504"/>
              <a:gd name="T9" fmla="*/ 139467067 h 493"/>
              <a:gd name="T10" fmla="*/ 286722216 w 1504"/>
              <a:gd name="T11" fmla="*/ 112488043 h 493"/>
              <a:gd name="T12" fmla="*/ 358402210 w 1504"/>
              <a:gd name="T13" fmla="*/ 85966796 h 493"/>
              <a:gd name="T14" fmla="*/ 430464346 w 1504"/>
              <a:gd name="T15" fmla="*/ 58987771 h 493"/>
              <a:gd name="T16" fmla="*/ 502144881 w 1504"/>
              <a:gd name="T17" fmla="*/ 30637368 h 493"/>
              <a:gd name="T18" fmla="*/ 537603547 w 1504"/>
              <a:gd name="T19" fmla="*/ 16004706 h 493"/>
              <a:gd name="T20" fmla="*/ 573443814 w 1504"/>
              <a:gd name="T21" fmla="*/ 0 h 49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04"/>
              <a:gd name="T34" fmla="*/ 0 h 493"/>
              <a:gd name="T35" fmla="*/ 1504 w 1504"/>
              <a:gd name="T36" fmla="*/ 493 h 49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04" h="493">
                <a:moveTo>
                  <a:pt x="0" y="493"/>
                </a:moveTo>
                <a:lnTo>
                  <a:pt x="93" y="459"/>
                </a:lnTo>
                <a:lnTo>
                  <a:pt x="187" y="426"/>
                </a:lnTo>
                <a:lnTo>
                  <a:pt x="377" y="365"/>
                </a:lnTo>
                <a:lnTo>
                  <a:pt x="564" y="305"/>
                </a:lnTo>
                <a:lnTo>
                  <a:pt x="752" y="246"/>
                </a:lnTo>
                <a:lnTo>
                  <a:pt x="940" y="188"/>
                </a:lnTo>
                <a:lnTo>
                  <a:pt x="1129" y="129"/>
                </a:lnTo>
                <a:lnTo>
                  <a:pt x="1317" y="67"/>
                </a:lnTo>
                <a:lnTo>
                  <a:pt x="1410" y="35"/>
                </a:lnTo>
                <a:lnTo>
                  <a:pt x="1504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1" name="Freeform 26"/>
          <p:cNvSpPr>
            <a:spLocks/>
          </p:cNvSpPr>
          <p:nvPr/>
        </p:nvSpPr>
        <p:spPr bwMode="auto">
          <a:xfrm>
            <a:off x="5270500" y="2254250"/>
            <a:ext cx="927100" cy="417513"/>
          </a:xfrm>
          <a:custGeom>
            <a:avLst/>
            <a:gdLst>
              <a:gd name="T0" fmla="*/ 0 w 1505"/>
              <a:gd name="T1" fmla="*/ 283442420 h 615"/>
              <a:gd name="T2" fmla="*/ 36429176 w 1505"/>
              <a:gd name="T3" fmla="*/ 266850528 h 615"/>
              <a:gd name="T4" fmla="*/ 73238431 w 1505"/>
              <a:gd name="T5" fmla="*/ 249798353 h 615"/>
              <a:gd name="T6" fmla="*/ 110806009 w 1505"/>
              <a:gd name="T7" fmla="*/ 231362616 h 615"/>
              <a:gd name="T8" fmla="*/ 149132495 w 1505"/>
              <a:gd name="T9" fmla="*/ 212927557 h 615"/>
              <a:gd name="T10" fmla="*/ 226545051 w 1505"/>
              <a:gd name="T11" fmla="*/ 173752591 h 615"/>
              <a:gd name="T12" fmla="*/ 264871537 w 1505"/>
              <a:gd name="T13" fmla="*/ 154856571 h 615"/>
              <a:gd name="T14" fmla="*/ 303198639 w 1505"/>
              <a:gd name="T15" fmla="*/ 135038628 h 615"/>
              <a:gd name="T16" fmla="*/ 341145739 w 1505"/>
              <a:gd name="T17" fmla="*/ 115681647 h 615"/>
              <a:gd name="T18" fmla="*/ 377954369 w 1505"/>
              <a:gd name="T19" fmla="*/ 96784948 h 615"/>
              <a:gd name="T20" fmla="*/ 413625223 w 1505"/>
              <a:gd name="T21" fmla="*/ 78349869 h 615"/>
              <a:gd name="T22" fmla="*/ 448536533 w 1505"/>
              <a:gd name="T23" fmla="*/ 59914810 h 615"/>
              <a:gd name="T24" fmla="*/ 481171058 w 1505"/>
              <a:gd name="T25" fmla="*/ 43322907 h 615"/>
              <a:gd name="T26" fmla="*/ 513426119 w 1505"/>
              <a:gd name="T27" fmla="*/ 27652938 h 615"/>
              <a:gd name="T28" fmla="*/ 543024932 w 1505"/>
              <a:gd name="T29" fmla="*/ 13365847 h 615"/>
              <a:gd name="T30" fmla="*/ 557445183 w 1505"/>
              <a:gd name="T31" fmla="*/ 6913065 h 615"/>
              <a:gd name="T32" fmla="*/ 571105889 w 1505"/>
              <a:gd name="T33" fmla="*/ 0 h 6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05"/>
              <a:gd name="T52" fmla="*/ 0 h 615"/>
              <a:gd name="T53" fmla="*/ 1505 w 1505"/>
              <a:gd name="T54" fmla="*/ 615 h 61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05" h="615">
                <a:moveTo>
                  <a:pt x="0" y="615"/>
                </a:moveTo>
                <a:lnTo>
                  <a:pt x="96" y="579"/>
                </a:lnTo>
                <a:lnTo>
                  <a:pt x="193" y="542"/>
                </a:lnTo>
                <a:lnTo>
                  <a:pt x="292" y="502"/>
                </a:lnTo>
                <a:lnTo>
                  <a:pt x="393" y="462"/>
                </a:lnTo>
                <a:lnTo>
                  <a:pt x="597" y="377"/>
                </a:lnTo>
                <a:lnTo>
                  <a:pt x="698" y="336"/>
                </a:lnTo>
                <a:lnTo>
                  <a:pt x="799" y="293"/>
                </a:lnTo>
                <a:lnTo>
                  <a:pt x="899" y="251"/>
                </a:lnTo>
                <a:lnTo>
                  <a:pt x="996" y="210"/>
                </a:lnTo>
                <a:lnTo>
                  <a:pt x="1090" y="170"/>
                </a:lnTo>
                <a:lnTo>
                  <a:pt x="1182" y="130"/>
                </a:lnTo>
                <a:lnTo>
                  <a:pt x="1268" y="94"/>
                </a:lnTo>
                <a:lnTo>
                  <a:pt x="1353" y="60"/>
                </a:lnTo>
                <a:lnTo>
                  <a:pt x="1431" y="29"/>
                </a:lnTo>
                <a:lnTo>
                  <a:pt x="1469" y="15"/>
                </a:lnTo>
                <a:lnTo>
                  <a:pt x="1505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2" name="Freeform 27"/>
          <p:cNvSpPr>
            <a:spLocks/>
          </p:cNvSpPr>
          <p:nvPr/>
        </p:nvSpPr>
        <p:spPr bwMode="auto">
          <a:xfrm>
            <a:off x="6197600" y="2085975"/>
            <a:ext cx="463550" cy="168275"/>
          </a:xfrm>
          <a:custGeom>
            <a:avLst/>
            <a:gdLst>
              <a:gd name="T0" fmla="*/ 0 w 752"/>
              <a:gd name="T1" fmla="*/ 114641616 h 247"/>
              <a:gd name="T2" fmla="*/ 12918991 w 752"/>
              <a:gd name="T3" fmla="*/ 109072192 h 247"/>
              <a:gd name="T4" fmla="*/ 25078550 w 752"/>
              <a:gd name="T5" fmla="*/ 103038138 h 247"/>
              <a:gd name="T6" fmla="*/ 48637001 w 752"/>
              <a:gd name="T7" fmla="*/ 92363238 h 247"/>
              <a:gd name="T8" fmla="*/ 70295628 w 752"/>
              <a:gd name="T9" fmla="*/ 82152265 h 247"/>
              <a:gd name="T10" fmla="*/ 90434792 w 752"/>
              <a:gd name="T11" fmla="*/ 72869210 h 247"/>
              <a:gd name="T12" fmla="*/ 109433556 w 752"/>
              <a:gd name="T13" fmla="*/ 64514733 h 247"/>
              <a:gd name="T14" fmla="*/ 127292553 w 752"/>
              <a:gd name="T15" fmla="*/ 57088834 h 247"/>
              <a:gd name="T16" fmla="*/ 144391502 w 752"/>
              <a:gd name="T17" fmla="*/ 50590832 h 247"/>
              <a:gd name="T18" fmla="*/ 160350068 w 752"/>
              <a:gd name="T19" fmla="*/ 43628870 h 247"/>
              <a:gd name="T20" fmla="*/ 175929573 w 752"/>
              <a:gd name="T21" fmla="*/ 37130868 h 247"/>
              <a:gd name="T22" fmla="*/ 191128707 w 752"/>
              <a:gd name="T23" fmla="*/ 31096814 h 247"/>
              <a:gd name="T24" fmla="*/ 221146642 w 752"/>
              <a:gd name="T25" fmla="*/ 20885857 h 247"/>
              <a:gd name="T26" fmla="*/ 236345776 w 752"/>
              <a:gd name="T27" fmla="*/ 15316433 h 247"/>
              <a:gd name="T28" fmla="*/ 252304959 w 752"/>
              <a:gd name="T29" fmla="*/ 10210954 h 247"/>
              <a:gd name="T30" fmla="*/ 268643858 w 752"/>
              <a:gd name="T31" fmla="*/ 5105477 h 247"/>
              <a:gd name="T32" fmla="*/ 285742807 w 752"/>
              <a:gd name="T33" fmla="*/ 0 h 24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52"/>
              <a:gd name="T52" fmla="*/ 0 h 247"/>
              <a:gd name="T53" fmla="*/ 752 w 752"/>
              <a:gd name="T54" fmla="*/ 247 h 24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52" h="247">
                <a:moveTo>
                  <a:pt x="0" y="247"/>
                </a:moveTo>
                <a:lnTo>
                  <a:pt x="34" y="235"/>
                </a:lnTo>
                <a:lnTo>
                  <a:pt x="66" y="222"/>
                </a:lnTo>
                <a:lnTo>
                  <a:pt x="128" y="199"/>
                </a:lnTo>
                <a:lnTo>
                  <a:pt x="185" y="177"/>
                </a:lnTo>
                <a:lnTo>
                  <a:pt x="238" y="157"/>
                </a:lnTo>
                <a:lnTo>
                  <a:pt x="288" y="139"/>
                </a:lnTo>
                <a:lnTo>
                  <a:pt x="335" y="123"/>
                </a:lnTo>
                <a:lnTo>
                  <a:pt x="380" y="109"/>
                </a:lnTo>
                <a:lnTo>
                  <a:pt x="422" y="94"/>
                </a:lnTo>
                <a:lnTo>
                  <a:pt x="463" y="80"/>
                </a:lnTo>
                <a:lnTo>
                  <a:pt x="503" y="67"/>
                </a:lnTo>
                <a:lnTo>
                  <a:pt x="582" y="45"/>
                </a:lnTo>
                <a:lnTo>
                  <a:pt x="622" y="33"/>
                </a:lnTo>
                <a:lnTo>
                  <a:pt x="664" y="22"/>
                </a:lnTo>
                <a:lnTo>
                  <a:pt x="707" y="11"/>
                </a:lnTo>
                <a:lnTo>
                  <a:pt x="752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3" name="Freeform 28"/>
          <p:cNvSpPr>
            <a:spLocks/>
          </p:cNvSpPr>
          <p:nvPr/>
        </p:nvSpPr>
        <p:spPr bwMode="auto">
          <a:xfrm>
            <a:off x="6661150" y="2003425"/>
            <a:ext cx="465138" cy="82550"/>
          </a:xfrm>
          <a:custGeom>
            <a:avLst/>
            <a:gdLst>
              <a:gd name="T0" fmla="*/ 0 w 752"/>
              <a:gd name="T1" fmla="*/ 55856585 h 122"/>
              <a:gd name="T2" fmla="*/ 35962835 w 752"/>
              <a:gd name="T3" fmla="*/ 46242219 h 122"/>
              <a:gd name="T4" fmla="*/ 71925670 w 752"/>
              <a:gd name="T5" fmla="*/ 38000743 h 122"/>
              <a:gd name="T6" fmla="*/ 107506261 w 752"/>
              <a:gd name="T7" fmla="*/ 30217363 h 122"/>
              <a:gd name="T8" fmla="*/ 143469087 w 752"/>
              <a:gd name="T9" fmla="*/ 24723729 h 122"/>
              <a:gd name="T10" fmla="*/ 216160522 w 752"/>
              <a:gd name="T11" fmla="*/ 12361526 h 122"/>
              <a:gd name="T12" fmla="*/ 251741093 w 752"/>
              <a:gd name="T13" fmla="*/ 6409806 h 122"/>
              <a:gd name="T14" fmla="*/ 287703919 w 752"/>
              <a:gd name="T15" fmla="*/ 0 h 1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52"/>
              <a:gd name="T25" fmla="*/ 0 h 122"/>
              <a:gd name="T26" fmla="*/ 752 w 752"/>
              <a:gd name="T27" fmla="*/ 122 h 1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52" h="122">
                <a:moveTo>
                  <a:pt x="0" y="122"/>
                </a:moveTo>
                <a:lnTo>
                  <a:pt x="94" y="101"/>
                </a:lnTo>
                <a:lnTo>
                  <a:pt x="188" y="83"/>
                </a:lnTo>
                <a:lnTo>
                  <a:pt x="281" y="66"/>
                </a:lnTo>
                <a:lnTo>
                  <a:pt x="375" y="54"/>
                </a:lnTo>
                <a:lnTo>
                  <a:pt x="565" y="27"/>
                </a:lnTo>
                <a:lnTo>
                  <a:pt x="658" y="14"/>
                </a:lnTo>
                <a:lnTo>
                  <a:pt x="752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4" name="Rectangle 29"/>
          <p:cNvSpPr>
            <a:spLocks noChangeArrowheads="1"/>
          </p:cNvSpPr>
          <p:nvPr/>
        </p:nvSpPr>
        <p:spPr bwMode="auto">
          <a:xfrm>
            <a:off x="1533525" y="4232275"/>
            <a:ext cx="47625" cy="52388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5" name="Rectangle 30"/>
          <p:cNvSpPr>
            <a:spLocks noChangeArrowheads="1"/>
          </p:cNvSpPr>
          <p:nvPr/>
        </p:nvSpPr>
        <p:spPr bwMode="auto">
          <a:xfrm>
            <a:off x="2462213" y="3771900"/>
            <a:ext cx="46037" cy="52388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6" name="Rectangle 31"/>
          <p:cNvSpPr>
            <a:spLocks noChangeArrowheads="1"/>
          </p:cNvSpPr>
          <p:nvPr/>
        </p:nvSpPr>
        <p:spPr bwMode="auto">
          <a:xfrm>
            <a:off x="3390900" y="3397250"/>
            <a:ext cx="46038" cy="50800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7" name="Rectangle 32"/>
          <p:cNvSpPr>
            <a:spLocks noChangeArrowheads="1"/>
          </p:cNvSpPr>
          <p:nvPr/>
        </p:nvSpPr>
        <p:spPr bwMode="auto">
          <a:xfrm>
            <a:off x="4319588" y="2979738"/>
            <a:ext cx="46037" cy="50800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8" name="Rectangle 33"/>
          <p:cNvSpPr>
            <a:spLocks noChangeArrowheads="1"/>
          </p:cNvSpPr>
          <p:nvPr/>
        </p:nvSpPr>
        <p:spPr bwMode="auto">
          <a:xfrm>
            <a:off x="5246688" y="2644775"/>
            <a:ext cx="47625" cy="52388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79" name="Rectangle 34"/>
          <p:cNvSpPr>
            <a:spLocks noChangeArrowheads="1"/>
          </p:cNvSpPr>
          <p:nvPr/>
        </p:nvSpPr>
        <p:spPr bwMode="auto">
          <a:xfrm>
            <a:off x="6173788" y="2228850"/>
            <a:ext cx="47625" cy="50800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80" name="Rectangle 35"/>
          <p:cNvSpPr>
            <a:spLocks noChangeArrowheads="1"/>
          </p:cNvSpPr>
          <p:nvPr/>
        </p:nvSpPr>
        <p:spPr bwMode="auto">
          <a:xfrm>
            <a:off x="6638925" y="2060575"/>
            <a:ext cx="46038" cy="50800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81" name="Rectangle 36"/>
          <p:cNvSpPr>
            <a:spLocks noChangeArrowheads="1"/>
          </p:cNvSpPr>
          <p:nvPr/>
        </p:nvSpPr>
        <p:spPr bwMode="auto">
          <a:xfrm>
            <a:off x="7102475" y="1978025"/>
            <a:ext cx="47625" cy="50800"/>
          </a:xfrm>
          <a:prstGeom prst="rect">
            <a:avLst/>
          </a:prstGeom>
          <a:solidFill>
            <a:schemeClr val="bg1"/>
          </a:solidFill>
          <a:ln w="11113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endParaRPr lang="en-US"/>
          </a:p>
        </p:txBody>
      </p:sp>
      <p:sp>
        <p:nvSpPr>
          <p:cNvPr id="31782" name="Rectangle 40"/>
          <p:cNvSpPr>
            <a:spLocks noChangeArrowheads="1"/>
          </p:cNvSpPr>
          <p:nvPr/>
        </p:nvSpPr>
        <p:spPr bwMode="auto">
          <a:xfrm>
            <a:off x="1447800" y="5181600"/>
            <a:ext cx="214313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0</a:t>
            </a:r>
            <a:endParaRPr lang="en-US" sz="1600"/>
          </a:p>
        </p:txBody>
      </p:sp>
      <p:sp>
        <p:nvSpPr>
          <p:cNvPr id="31783" name="Rectangle 42"/>
          <p:cNvSpPr>
            <a:spLocks noChangeArrowheads="1"/>
          </p:cNvSpPr>
          <p:nvPr/>
        </p:nvSpPr>
        <p:spPr bwMode="auto">
          <a:xfrm>
            <a:off x="1066800" y="4114800"/>
            <a:ext cx="3841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0.2</a:t>
            </a:r>
            <a:endParaRPr lang="en-US" sz="1600"/>
          </a:p>
        </p:txBody>
      </p:sp>
      <p:sp>
        <p:nvSpPr>
          <p:cNvPr id="31784" name="Rectangle 44"/>
          <p:cNvSpPr>
            <a:spLocks noChangeArrowheads="1"/>
          </p:cNvSpPr>
          <p:nvPr/>
        </p:nvSpPr>
        <p:spPr bwMode="auto">
          <a:xfrm>
            <a:off x="1066800" y="3276600"/>
            <a:ext cx="3841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0.4</a:t>
            </a:r>
            <a:endParaRPr lang="en-US" sz="1600"/>
          </a:p>
        </p:txBody>
      </p:sp>
      <p:sp>
        <p:nvSpPr>
          <p:cNvPr id="31785" name="Rectangle 46"/>
          <p:cNvSpPr>
            <a:spLocks noChangeArrowheads="1"/>
          </p:cNvSpPr>
          <p:nvPr/>
        </p:nvSpPr>
        <p:spPr bwMode="auto">
          <a:xfrm>
            <a:off x="1066800" y="2438400"/>
            <a:ext cx="3841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0.6</a:t>
            </a:r>
            <a:endParaRPr lang="en-US" sz="1600"/>
          </a:p>
        </p:txBody>
      </p:sp>
      <p:sp>
        <p:nvSpPr>
          <p:cNvPr id="31786" name="Rectangle 48"/>
          <p:cNvSpPr>
            <a:spLocks noChangeArrowheads="1"/>
          </p:cNvSpPr>
          <p:nvPr/>
        </p:nvSpPr>
        <p:spPr bwMode="auto">
          <a:xfrm>
            <a:off x="1066800" y="1600200"/>
            <a:ext cx="3841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0.8</a:t>
            </a:r>
            <a:endParaRPr lang="en-US" sz="1600"/>
          </a:p>
        </p:txBody>
      </p:sp>
      <p:sp>
        <p:nvSpPr>
          <p:cNvPr id="31787" name="Rectangle 51"/>
          <p:cNvSpPr>
            <a:spLocks noChangeArrowheads="1"/>
          </p:cNvSpPr>
          <p:nvPr/>
        </p:nvSpPr>
        <p:spPr bwMode="auto">
          <a:xfrm>
            <a:off x="3219450" y="5181600"/>
            <a:ext cx="32702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20</a:t>
            </a:r>
            <a:endParaRPr lang="en-US" sz="1600"/>
          </a:p>
        </p:txBody>
      </p:sp>
      <p:sp>
        <p:nvSpPr>
          <p:cNvPr id="31788" name="Rectangle 53"/>
          <p:cNvSpPr>
            <a:spLocks noChangeArrowheads="1"/>
          </p:cNvSpPr>
          <p:nvPr/>
        </p:nvSpPr>
        <p:spPr bwMode="auto">
          <a:xfrm>
            <a:off x="5103813" y="5181600"/>
            <a:ext cx="32702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40</a:t>
            </a:r>
            <a:endParaRPr lang="en-US" sz="1600"/>
          </a:p>
        </p:txBody>
      </p:sp>
      <p:sp>
        <p:nvSpPr>
          <p:cNvPr id="31789" name="Rectangle 55"/>
          <p:cNvSpPr>
            <a:spLocks noChangeArrowheads="1"/>
          </p:cNvSpPr>
          <p:nvPr/>
        </p:nvSpPr>
        <p:spPr bwMode="auto">
          <a:xfrm>
            <a:off x="6988175" y="5181600"/>
            <a:ext cx="32702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60</a:t>
            </a:r>
            <a:endParaRPr lang="en-US" sz="1600"/>
          </a:p>
        </p:txBody>
      </p:sp>
      <p:sp>
        <p:nvSpPr>
          <p:cNvPr id="31790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152400"/>
            <a:ext cx="3962400" cy="381000"/>
          </a:xfrm>
        </p:spPr>
        <p:txBody>
          <a:bodyPr/>
          <a:lstStyle/>
          <a:p>
            <a:pPr eaLnBrk="1" hangingPunct="1"/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Work drives oxygen consumption</a:t>
            </a: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8"/>
          <p:cNvSpPr>
            <a:spLocks noChangeArrowheads="1"/>
          </p:cNvSpPr>
          <p:nvPr/>
        </p:nvSpPr>
        <p:spPr bwMode="auto">
          <a:xfrm>
            <a:off x="1676400" y="909638"/>
            <a:ext cx="5943600" cy="45878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Graph shows leg blood flow as a function of work intensity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50813"/>
            <a:ext cx="7315200" cy="382587"/>
          </a:xfrm>
        </p:spPr>
        <p:txBody>
          <a:bodyPr>
            <a:spAutoFit/>
          </a:bodyPr>
          <a:lstStyle/>
          <a:p>
            <a:pPr eaLnBrk="1" hangingPunct="1"/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Maximal cardiac output is the limiting factor in aerobic exercise.</a:t>
            </a:r>
          </a:p>
        </p:txBody>
      </p:sp>
      <p:sp>
        <p:nvSpPr>
          <p:cNvPr id="32772" name="Rectangle 55"/>
          <p:cNvSpPr>
            <a:spLocks noChangeArrowheads="1"/>
          </p:cNvSpPr>
          <p:nvPr/>
        </p:nvSpPr>
        <p:spPr bwMode="auto">
          <a:xfrm rot="-5400000">
            <a:off x="-1116013" y="3554413"/>
            <a:ext cx="3141663" cy="452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Upper Leg Blood Flow, L/min</a:t>
            </a:r>
          </a:p>
        </p:txBody>
      </p:sp>
      <p:sp>
        <p:nvSpPr>
          <p:cNvPr id="32773" name="Rectangle 54"/>
          <p:cNvSpPr>
            <a:spLocks noChangeArrowheads="1"/>
          </p:cNvSpPr>
          <p:nvPr/>
        </p:nvSpPr>
        <p:spPr bwMode="auto">
          <a:xfrm>
            <a:off x="3732213" y="6100763"/>
            <a:ext cx="2287587" cy="452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Work Intensity, Watts</a:t>
            </a:r>
          </a:p>
        </p:txBody>
      </p:sp>
      <p:sp>
        <p:nvSpPr>
          <p:cNvPr id="32774" name="Freeform 23"/>
          <p:cNvSpPr>
            <a:spLocks/>
          </p:cNvSpPr>
          <p:nvPr/>
        </p:nvSpPr>
        <p:spPr bwMode="auto">
          <a:xfrm>
            <a:off x="1219200" y="4419600"/>
            <a:ext cx="1165225" cy="412750"/>
          </a:xfrm>
          <a:custGeom>
            <a:avLst/>
            <a:gdLst>
              <a:gd name="T0" fmla="*/ 0 w 1469"/>
              <a:gd name="T1" fmla="*/ 327620258 h 520"/>
              <a:gd name="T2" fmla="*/ 115769755 w 1469"/>
              <a:gd name="T3" fmla="*/ 287297777 h 520"/>
              <a:gd name="T4" fmla="*/ 230909702 w 1469"/>
              <a:gd name="T5" fmla="*/ 246975296 h 520"/>
              <a:gd name="T6" fmla="*/ 462448419 w 1469"/>
              <a:gd name="T7" fmla="*/ 168220202 h 520"/>
              <a:gd name="T8" fmla="*/ 578218125 w 1469"/>
              <a:gd name="T9" fmla="*/ 127897721 h 520"/>
              <a:gd name="T10" fmla="*/ 693987037 w 1469"/>
              <a:gd name="T11" fmla="*/ 86944978 h 520"/>
              <a:gd name="T12" fmla="*/ 808497919 w 1469"/>
              <a:gd name="T13" fmla="*/ 44732566 h 520"/>
              <a:gd name="T14" fmla="*/ 924267823 w 1469"/>
              <a:gd name="T15" fmla="*/ 0 h 5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69"/>
              <a:gd name="T25" fmla="*/ 0 h 520"/>
              <a:gd name="T26" fmla="*/ 1469 w 1469"/>
              <a:gd name="T27" fmla="*/ 520 h 52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69" h="520">
                <a:moveTo>
                  <a:pt x="0" y="520"/>
                </a:moveTo>
                <a:lnTo>
                  <a:pt x="184" y="456"/>
                </a:lnTo>
                <a:lnTo>
                  <a:pt x="367" y="392"/>
                </a:lnTo>
                <a:lnTo>
                  <a:pt x="735" y="267"/>
                </a:lnTo>
                <a:lnTo>
                  <a:pt x="919" y="203"/>
                </a:lnTo>
                <a:lnTo>
                  <a:pt x="1103" y="138"/>
                </a:lnTo>
                <a:lnTo>
                  <a:pt x="1285" y="71"/>
                </a:lnTo>
                <a:lnTo>
                  <a:pt x="1469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Freeform 24"/>
          <p:cNvSpPr>
            <a:spLocks/>
          </p:cNvSpPr>
          <p:nvPr/>
        </p:nvSpPr>
        <p:spPr bwMode="auto">
          <a:xfrm>
            <a:off x="2401888" y="3927475"/>
            <a:ext cx="1166812" cy="493713"/>
          </a:xfrm>
          <a:custGeom>
            <a:avLst/>
            <a:gdLst>
              <a:gd name="T0" fmla="*/ 0 w 1469"/>
              <a:gd name="T1" fmla="*/ 391885036 h 622"/>
              <a:gd name="T2" fmla="*/ 116084699 w 1469"/>
              <a:gd name="T3" fmla="*/ 345891957 h 622"/>
              <a:gd name="T4" fmla="*/ 230908066 w 1469"/>
              <a:gd name="T5" fmla="*/ 298008959 h 622"/>
              <a:gd name="T6" fmla="*/ 346993510 w 1469"/>
              <a:gd name="T7" fmla="*/ 248236041 h 622"/>
              <a:gd name="T8" fmla="*/ 463078259 w 1469"/>
              <a:gd name="T9" fmla="*/ 197202597 h 622"/>
              <a:gd name="T10" fmla="*/ 579162909 w 1469"/>
              <a:gd name="T11" fmla="*/ 146169203 h 622"/>
              <a:gd name="T12" fmla="*/ 694616893 w 1469"/>
              <a:gd name="T13" fmla="*/ 96396260 h 622"/>
              <a:gd name="T14" fmla="*/ 810702336 w 1469"/>
              <a:gd name="T15" fmla="*/ 47883011 h 622"/>
              <a:gd name="T16" fmla="*/ 926787185 w 1469"/>
              <a:gd name="T17" fmla="*/ 0 h 6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69"/>
              <a:gd name="T28" fmla="*/ 0 h 622"/>
              <a:gd name="T29" fmla="*/ 1469 w 1469"/>
              <a:gd name="T30" fmla="*/ 622 h 6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69" h="622">
                <a:moveTo>
                  <a:pt x="0" y="622"/>
                </a:moveTo>
                <a:lnTo>
                  <a:pt x="184" y="549"/>
                </a:lnTo>
                <a:lnTo>
                  <a:pt x="366" y="473"/>
                </a:lnTo>
                <a:lnTo>
                  <a:pt x="550" y="394"/>
                </a:lnTo>
                <a:lnTo>
                  <a:pt x="734" y="313"/>
                </a:lnTo>
                <a:lnTo>
                  <a:pt x="918" y="232"/>
                </a:lnTo>
                <a:lnTo>
                  <a:pt x="1101" y="153"/>
                </a:lnTo>
                <a:lnTo>
                  <a:pt x="1285" y="76"/>
                </a:lnTo>
                <a:lnTo>
                  <a:pt x="1469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Freeform 25"/>
          <p:cNvSpPr>
            <a:spLocks/>
          </p:cNvSpPr>
          <p:nvPr/>
        </p:nvSpPr>
        <p:spPr bwMode="auto">
          <a:xfrm>
            <a:off x="3568700" y="3487738"/>
            <a:ext cx="1166813" cy="439737"/>
          </a:xfrm>
          <a:custGeom>
            <a:avLst/>
            <a:gdLst>
              <a:gd name="T0" fmla="*/ 0 w 1470"/>
              <a:gd name="T1" fmla="*/ 349040792 h 554"/>
              <a:gd name="T2" fmla="*/ 115927248 w 1470"/>
              <a:gd name="T3" fmla="*/ 303678051 h 554"/>
              <a:gd name="T4" fmla="*/ 231854497 w 1470"/>
              <a:gd name="T5" fmla="*/ 258945547 h 554"/>
              <a:gd name="T6" fmla="*/ 347781695 w 1470"/>
              <a:gd name="T7" fmla="*/ 214842485 h 554"/>
              <a:gd name="T8" fmla="*/ 462449312 w 1470"/>
              <a:gd name="T9" fmla="*/ 171370404 h 554"/>
              <a:gd name="T10" fmla="*/ 694303709 w 1470"/>
              <a:gd name="T11" fmla="*/ 86944881 h 554"/>
              <a:gd name="T12" fmla="*/ 926158305 w 1470"/>
              <a:gd name="T13" fmla="*/ 0 h 5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0"/>
              <a:gd name="T22" fmla="*/ 0 h 554"/>
              <a:gd name="T23" fmla="*/ 1470 w 1470"/>
              <a:gd name="T24" fmla="*/ 554 h 5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0" h="554">
                <a:moveTo>
                  <a:pt x="0" y="554"/>
                </a:moveTo>
                <a:lnTo>
                  <a:pt x="184" y="482"/>
                </a:lnTo>
                <a:lnTo>
                  <a:pt x="368" y="411"/>
                </a:lnTo>
                <a:lnTo>
                  <a:pt x="552" y="341"/>
                </a:lnTo>
                <a:lnTo>
                  <a:pt x="734" y="272"/>
                </a:lnTo>
                <a:lnTo>
                  <a:pt x="1102" y="138"/>
                </a:lnTo>
                <a:lnTo>
                  <a:pt x="1470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Freeform 26"/>
          <p:cNvSpPr>
            <a:spLocks/>
          </p:cNvSpPr>
          <p:nvPr/>
        </p:nvSpPr>
        <p:spPr bwMode="auto">
          <a:xfrm>
            <a:off x="4735513" y="3048000"/>
            <a:ext cx="1165225" cy="439738"/>
          </a:xfrm>
          <a:custGeom>
            <a:avLst/>
            <a:gdLst>
              <a:gd name="T0" fmla="*/ 0 w 1468"/>
              <a:gd name="T1" fmla="*/ 349673559 h 553"/>
              <a:gd name="T2" fmla="*/ 115927199 w 1468"/>
              <a:gd name="T3" fmla="*/ 307307645 h 553"/>
              <a:gd name="T4" fmla="*/ 231854397 w 1468"/>
              <a:gd name="T5" fmla="*/ 264942525 h 553"/>
              <a:gd name="T6" fmla="*/ 346521865 w 1468"/>
              <a:gd name="T7" fmla="*/ 225106097 h 553"/>
              <a:gd name="T8" fmla="*/ 462449113 w 1468"/>
              <a:gd name="T9" fmla="*/ 183373100 h 553"/>
              <a:gd name="T10" fmla="*/ 578375469 w 1468"/>
              <a:gd name="T11" fmla="*/ 141007981 h 553"/>
              <a:gd name="T12" fmla="*/ 694303411 w 1468"/>
              <a:gd name="T13" fmla="*/ 96744728 h 553"/>
              <a:gd name="T14" fmla="*/ 751636748 w 1468"/>
              <a:gd name="T15" fmla="*/ 73981736 h 553"/>
              <a:gd name="T16" fmla="*/ 808970086 w 1468"/>
              <a:gd name="T17" fmla="*/ 49953591 h 553"/>
              <a:gd name="T18" fmla="*/ 867564096 w 1468"/>
              <a:gd name="T19" fmla="*/ 24660312 h 553"/>
              <a:gd name="T20" fmla="*/ 924897433 w 1468"/>
              <a:gd name="T21" fmla="*/ 0 h 55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68"/>
              <a:gd name="T34" fmla="*/ 0 h 553"/>
              <a:gd name="T35" fmla="*/ 1468 w 1468"/>
              <a:gd name="T36" fmla="*/ 553 h 55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68" h="553">
                <a:moveTo>
                  <a:pt x="0" y="553"/>
                </a:moveTo>
                <a:lnTo>
                  <a:pt x="184" y="486"/>
                </a:lnTo>
                <a:lnTo>
                  <a:pt x="368" y="419"/>
                </a:lnTo>
                <a:lnTo>
                  <a:pt x="550" y="356"/>
                </a:lnTo>
                <a:lnTo>
                  <a:pt x="734" y="290"/>
                </a:lnTo>
                <a:lnTo>
                  <a:pt x="918" y="223"/>
                </a:lnTo>
                <a:lnTo>
                  <a:pt x="1102" y="153"/>
                </a:lnTo>
                <a:lnTo>
                  <a:pt x="1193" y="117"/>
                </a:lnTo>
                <a:lnTo>
                  <a:pt x="1284" y="79"/>
                </a:lnTo>
                <a:lnTo>
                  <a:pt x="1377" y="39"/>
                </a:lnTo>
                <a:lnTo>
                  <a:pt x="1468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Freeform 27"/>
          <p:cNvSpPr>
            <a:spLocks/>
          </p:cNvSpPr>
          <p:nvPr/>
        </p:nvSpPr>
        <p:spPr bwMode="auto">
          <a:xfrm>
            <a:off x="5900738" y="2444750"/>
            <a:ext cx="1165225" cy="603250"/>
          </a:xfrm>
          <a:custGeom>
            <a:avLst/>
            <a:gdLst>
              <a:gd name="T0" fmla="*/ 0 w 1469"/>
              <a:gd name="T1" fmla="*/ 477572962 h 762"/>
              <a:gd name="T2" fmla="*/ 58513496 w 1469"/>
              <a:gd name="T3" fmla="*/ 450623054 h 762"/>
              <a:gd name="T4" fmla="*/ 118915624 w 1469"/>
              <a:gd name="T5" fmla="*/ 422419938 h 762"/>
              <a:gd name="T6" fmla="*/ 179945948 w 1469"/>
              <a:gd name="T7" fmla="*/ 393590515 h 762"/>
              <a:gd name="T8" fmla="*/ 241606131 w 1469"/>
              <a:gd name="T9" fmla="*/ 362253191 h 762"/>
              <a:gd name="T10" fmla="*/ 304523501 w 1469"/>
              <a:gd name="T11" fmla="*/ 330916660 h 762"/>
              <a:gd name="T12" fmla="*/ 366812649 w 1469"/>
              <a:gd name="T13" fmla="*/ 298326128 h 762"/>
              <a:gd name="T14" fmla="*/ 429730911 w 1469"/>
              <a:gd name="T15" fmla="*/ 266362597 h 762"/>
              <a:gd name="T16" fmla="*/ 491391044 w 1469"/>
              <a:gd name="T17" fmla="*/ 232518858 h 762"/>
              <a:gd name="T18" fmla="*/ 551792353 w 1469"/>
              <a:gd name="T19" fmla="*/ 200555277 h 762"/>
              <a:gd name="T20" fmla="*/ 611564648 w 1469"/>
              <a:gd name="T21" fmla="*/ 169218745 h 762"/>
              <a:gd name="T22" fmla="*/ 670078119 w 1469"/>
              <a:gd name="T23" fmla="*/ 137882214 h 762"/>
              <a:gd name="T24" fmla="*/ 726075530 w 1469"/>
              <a:gd name="T25" fmla="*/ 106544890 h 762"/>
              <a:gd name="T26" fmla="*/ 778927073 w 1469"/>
              <a:gd name="T27" fmla="*/ 77715542 h 762"/>
              <a:gd name="T28" fmla="*/ 831148807 w 1469"/>
              <a:gd name="T29" fmla="*/ 50765621 h 762"/>
              <a:gd name="T30" fmla="*/ 855057923 w 1469"/>
              <a:gd name="T31" fmla="*/ 36350959 h 762"/>
              <a:gd name="T32" fmla="*/ 878966841 w 1469"/>
              <a:gd name="T33" fmla="*/ 23815707 h 762"/>
              <a:gd name="T34" fmla="*/ 902246744 w 1469"/>
              <a:gd name="T35" fmla="*/ 11908249 h 762"/>
              <a:gd name="T36" fmla="*/ 924267823 w 1469"/>
              <a:gd name="T37" fmla="*/ 0 h 7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9"/>
              <a:gd name="T58" fmla="*/ 0 h 762"/>
              <a:gd name="T59" fmla="*/ 1469 w 1469"/>
              <a:gd name="T60" fmla="*/ 762 h 76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9" h="762">
                <a:moveTo>
                  <a:pt x="0" y="762"/>
                </a:moveTo>
                <a:lnTo>
                  <a:pt x="93" y="719"/>
                </a:lnTo>
                <a:lnTo>
                  <a:pt x="189" y="674"/>
                </a:lnTo>
                <a:lnTo>
                  <a:pt x="286" y="628"/>
                </a:lnTo>
                <a:lnTo>
                  <a:pt x="384" y="578"/>
                </a:lnTo>
                <a:lnTo>
                  <a:pt x="484" y="528"/>
                </a:lnTo>
                <a:lnTo>
                  <a:pt x="583" y="476"/>
                </a:lnTo>
                <a:lnTo>
                  <a:pt x="683" y="425"/>
                </a:lnTo>
                <a:lnTo>
                  <a:pt x="781" y="371"/>
                </a:lnTo>
                <a:lnTo>
                  <a:pt x="877" y="320"/>
                </a:lnTo>
                <a:lnTo>
                  <a:pt x="972" y="270"/>
                </a:lnTo>
                <a:lnTo>
                  <a:pt x="1065" y="220"/>
                </a:lnTo>
                <a:lnTo>
                  <a:pt x="1154" y="170"/>
                </a:lnTo>
                <a:lnTo>
                  <a:pt x="1238" y="124"/>
                </a:lnTo>
                <a:lnTo>
                  <a:pt x="1321" y="81"/>
                </a:lnTo>
                <a:lnTo>
                  <a:pt x="1359" y="58"/>
                </a:lnTo>
                <a:lnTo>
                  <a:pt x="1397" y="38"/>
                </a:lnTo>
                <a:lnTo>
                  <a:pt x="1434" y="19"/>
                </a:lnTo>
                <a:lnTo>
                  <a:pt x="1469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Freeform 28"/>
          <p:cNvSpPr>
            <a:spLocks/>
          </p:cNvSpPr>
          <p:nvPr/>
        </p:nvSpPr>
        <p:spPr bwMode="auto">
          <a:xfrm>
            <a:off x="7065963" y="2114550"/>
            <a:ext cx="584200" cy="330200"/>
          </a:xfrm>
          <a:custGeom>
            <a:avLst/>
            <a:gdLst>
              <a:gd name="T0" fmla="*/ 0 w 734"/>
              <a:gd name="T1" fmla="*/ 263362438 h 414"/>
              <a:gd name="T2" fmla="*/ 21538196 w 734"/>
              <a:gd name="T3" fmla="*/ 251275845 h 414"/>
              <a:gd name="T4" fmla="*/ 41175752 w 734"/>
              <a:gd name="T5" fmla="*/ 240461399 h 414"/>
              <a:gd name="T6" fmla="*/ 60814110 w 734"/>
              <a:gd name="T7" fmla="*/ 229646954 h 414"/>
              <a:gd name="T8" fmla="*/ 80451661 w 734"/>
              <a:gd name="T9" fmla="*/ 218832508 h 414"/>
              <a:gd name="T10" fmla="*/ 115292757 w 734"/>
              <a:gd name="T11" fmla="*/ 196567892 h 414"/>
              <a:gd name="T12" fmla="*/ 148866736 w 734"/>
              <a:gd name="T13" fmla="*/ 176847620 h 414"/>
              <a:gd name="T14" fmla="*/ 179907325 w 734"/>
              <a:gd name="T15" fmla="*/ 157126551 h 414"/>
              <a:gd name="T16" fmla="*/ 207780182 w 734"/>
              <a:gd name="T17" fmla="*/ 138678426 h 414"/>
              <a:gd name="T18" fmla="*/ 235020338 w 734"/>
              <a:gd name="T19" fmla="*/ 120866773 h 414"/>
              <a:gd name="T20" fmla="*/ 261626103 w 734"/>
              <a:gd name="T21" fmla="*/ 103690770 h 414"/>
              <a:gd name="T22" fmla="*/ 286332024 w 734"/>
              <a:gd name="T23" fmla="*/ 88423411 h 414"/>
              <a:gd name="T24" fmla="*/ 311670696 w 734"/>
              <a:gd name="T25" fmla="*/ 73156053 h 414"/>
              <a:gd name="T26" fmla="*/ 335743071 w 734"/>
              <a:gd name="T27" fmla="*/ 58525166 h 414"/>
              <a:gd name="T28" fmla="*/ 359181899 w 734"/>
              <a:gd name="T29" fmla="*/ 44529942 h 414"/>
              <a:gd name="T30" fmla="*/ 384520571 w 734"/>
              <a:gd name="T31" fmla="*/ 32443349 h 414"/>
              <a:gd name="T32" fmla="*/ 410493585 w 734"/>
              <a:gd name="T33" fmla="*/ 20356750 h 414"/>
              <a:gd name="T34" fmla="*/ 436465902 w 734"/>
              <a:gd name="T35" fmla="*/ 9542302 h 414"/>
              <a:gd name="T36" fmla="*/ 464972306 w 734"/>
              <a:gd name="T37" fmla="*/ 0 h 41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34"/>
              <a:gd name="T58" fmla="*/ 0 h 414"/>
              <a:gd name="T59" fmla="*/ 734 w 734"/>
              <a:gd name="T60" fmla="*/ 414 h 41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34" h="414">
                <a:moveTo>
                  <a:pt x="0" y="414"/>
                </a:moveTo>
                <a:lnTo>
                  <a:pt x="34" y="395"/>
                </a:lnTo>
                <a:lnTo>
                  <a:pt x="65" y="378"/>
                </a:lnTo>
                <a:lnTo>
                  <a:pt x="96" y="361"/>
                </a:lnTo>
                <a:lnTo>
                  <a:pt x="127" y="344"/>
                </a:lnTo>
                <a:lnTo>
                  <a:pt x="182" y="309"/>
                </a:lnTo>
                <a:lnTo>
                  <a:pt x="235" y="278"/>
                </a:lnTo>
                <a:lnTo>
                  <a:pt x="284" y="247"/>
                </a:lnTo>
                <a:lnTo>
                  <a:pt x="328" y="218"/>
                </a:lnTo>
                <a:lnTo>
                  <a:pt x="371" y="190"/>
                </a:lnTo>
                <a:lnTo>
                  <a:pt x="413" y="163"/>
                </a:lnTo>
                <a:lnTo>
                  <a:pt x="452" y="139"/>
                </a:lnTo>
                <a:lnTo>
                  <a:pt x="492" y="115"/>
                </a:lnTo>
                <a:lnTo>
                  <a:pt x="530" y="92"/>
                </a:lnTo>
                <a:lnTo>
                  <a:pt x="567" y="70"/>
                </a:lnTo>
                <a:lnTo>
                  <a:pt x="607" y="51"/>
                </a:lnTo>
                <a:lnTo>
                  <a:pt x="648" y="32"/>
                </a:lnTo>
                <a:lnTo>
                  <a:pt x="689" y="15"/>
                </a:lnTo>
                <a:lnTo>
                  <a:pt x="734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Freeform 29"/>
          <p:cNvSpPr>
            <a:spLocks/>
          </p:cNvSpPr>
          <p:nvPr/>
        </p:nvSpPr>
        <p:spPr bwMode="auto">
          <a:xfrm>
            <a:off x="7650163" y="2058988"/>
            <a:ext cx="582612" cy="55562"/>
          </a:xfrm>
          <a:custGeom>
            <a:avLst/>
            <a:gdLst>
              <a:gd name="T0" fmla="*/ 0 w 734"/>
              <a:gd name="T1" fmla="*/ 43480780 h 71"/>
              <a:gd name="T2" fmla="*/ 29611615 w 734"/>
              <a:gd name="T3" fmla="*/ 34907019 h 71"/>
              <a:gd name="T4" fmla="*/ 57333313 w 734"/>
              <a:gd name="T5" fmla="*/ 27557970 h 71"/>
              <a:gd name="T6" fmla="*/ 86944915 w 734"/>
              <a:gd name="T7" fmla="*/ 22046372 h 71"/>
              <a:gd name="T8" fmla="*/ 115927099 w 734"/>
              <a:gd name="T9" fmla="*/ 17759492 h 71"/>
              <a:gd name="T10" fmla="*/ 144279022 w 734"/>
              <a:gd name="T11" fmla="*/ 13472611 h 71"/>
              <a:gd name="T12" fmla="*/ 173260387 w 734"/>
              <a:gd name="T13" fmla="*/ 11635933 h 71"/>
              <a:gd name="T14" fmla="*/ 230593725 w 734"/>
              <a:gd name="T15" fmla="*/ 8573764 h 71"/>
              <a:gd name="T16" fmla="*/ 289187486 w 734"/>
              <a:gd name="T17" fmla="*/ 7349053 h 71"/>
              <a:gd name="T18" fmla="*/ 346520774 w 734"/>
              <a:gd name="T19" fmla="*/ 6124340 h 71"/>
              <a:gd name="T20" fmla="*/ 405114536 w 734"/>
              <a:gd name="T21" fmla="*/ 4286882 h 71"/>
              <a:gd name="T22" fmla="*/ 433466557 w 734"/>
              <a:gd name="T23" fmla="*/ 2449423 h 71"/>
              <a:gd name="T24" fmla="*/ 462447923 w 734"/>
              <a:gd name="T25" fmla="*/ 0 h 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34"/>
              <a:gd name="T40" fmla="*/ 0 h 71"/>
              <a:gd name="T41" fmla="*/ 734 w 734"/>
              <a:gd name="T42" fmla="*/ 71 h 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34" h="71">
                <a:moveTo>
                  <a:pt x="0" y="71"/>
                </a:moveTo>
                <a:lnTo>
                  <a:pt x="47" y="57"/>
                </a:lnTo>
                <a:lnTo>
                  <a:pt x="91" y="45"/>
                </a:lnTo>
                <a:lnTo>
                  <a:pt x="138" y="36"/>
                </a:lnTo>
                <a:lnTo>
                  <a:pt x="184" y="29"/>
                </a:lnTo>
                <a:lnTo>
                  <a:pt x="229" y="22"/>
                </a:lnTo>
                <a:lnTo>
                  <a:pt x="275" y="19"/>
                </a:lnTo>
                <a:lnTo>
                  <a:pt x="366" y="14"/>
                </a:lnTo>
                <a:lnTo>
                  <a:pt x="459" y="12"/>
                </a:lnTo>
                <a:lnTo>
                  <a:pt x="550" y="10"/>
                </a:lnTo>
                <a:lnTo>
                  <a:pt x="643" y="7"/>
                </a:lnTo>
                <a:lnTo>
                  <a:pt x="688" y="4"/>
                </a:lnTo>
                <a:lnTo>
                  <a:pt x="734" y="0"/>
                </a:lnTo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Freeform 31"/>
          <p:cNvSpPr>
            <a:spLocks/>
          </p:cNvSpPr>
          <p:nvPr/>
        </p:nvSpPr>
        <p:spPr bwMode="auto">
          <a:xfrm>
            <a:off x="2373313" y="4392613"/>
            <a:ext cx="58737" cy="57150"/>
          </a:xfrm>
          <a:custGeom>
            <a:avLst/>
            <a:gdLst>
              <a:gd name="T0" fmla="*/ 23958982 w 72"/>
              <a:gd name="T1" fmla="*/ 0 h 73"/>
              <a:gd name="T2" fmla="*/ 47917148 w 72"/>
              <a:gd name="T3" fmla="*/ 22064594 h 73"/>
              <a:gd name="T4" fmla="*/ 23958982 w 72"/>
              <a:gd name="T5" fmla="*/ 44741398 h 73"/>
              <a:gd name="T6" fmla="*/ 0 w 72"/>
              <a:gd name="T7" fmla="*/ 22064594 h 73"/>
              <a:gd name="T8" fmla="*/ 23958982 w 72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73"/>
              <a:gd name="T17" fmla="*/ 72 w 72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73">
                <a:moveTo>
                  <a:pt x="36" y="0"/>
                </a:moveTo>
                <a:lnTo>
                  <a:pt x="72" y="36"/>
                </a:lnTo>
                <a:lnTo>
                  <a:pt x="36" y="73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2" name="Freeform 32"/>
          <p:cNvSpPr>
            <a:spLocks/>
          </p:cNvSpPr>
          <p:nvPr/>
        </p:nvSpPr>
        <p:spPr bwMode="auto">
          <a:xfrm>
            <a:off x="3540125" y="3898900"/>
            <a:ext cx="57150" cy="57150"/>
          </a:xfrm>
          <a:custGeom>
            <a:avLst/>
            <a:gdLst>
              <a:gd name="T0" fmla="*/ 22676803 w 73"/>
              <a:gd name="T1" fmla="*/ 0 h 72"/>
              <a:gd name="T2" fmla="*/ 44741398 w 73"/>
              <a:gd name="T3" fmla="*/ 22681403 h 72"/>
              <a:gd name="T4" fmla="*/ 22676803 w 73"/>
              <a:gd name="T5" fmla="*/ 45362806 h 72"/>
              <a:gd name="T6" fmla="*/ 0 w 73"/>
              <a:gd name="T7" fmla="*/ 22681403 h 72"/>
              <a:gd name="T8" fmla="*/ 22676803 w 73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2"/>
              <a:gd name="T17" fmla="*/ 73 w 73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2">
                <a:moveTo>
                  <a:pt x="37" y="0"/>
                </a:moveTo>
                <a:lnTo>
                  <a:pt x="73" y="36"/>
                </a:lnTo>
                <a:lnTo>
                  <a:pt x="37" y="72"/>
                </a:lnTo>
                <a:lnTo>
                  <a:pt x="0" y="36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3" name="Freeform 33"/>
          <p:cNvSpPr>
            <a:spLocks/>
          </p:cNvSpPr>
          <p:nvPr/>
        </p:nvSpPr>
        <p:spPr bwMode="auto">
          <a:xfrm>
            <a:off x="4706938" y="3459163"/>
            <a:ext cx="57150" cy="57150"/>
          </a:xfrm>
          <a:custGeom>
            <a:avLst/>
            <a:gdLst>
              <a:gd name="T0" fmla="*/ 22681403 w 72"/>
              <a:gd name="T1" fmla="*/ 0 h 72"/>
              <a:gd name="T2" fmla="*/ 45362806 w 72"/>
              <a:gd name="T3" fmla="*/ 22681403 h 72"/>
              <a:gd name="T4" fmla="*/ 22681403 w 72"/>
              <a:gd name="T5" fmla="*/ 45362806 h 72"/>
              <a:gd name="T6" fmla="*/ 0 w 72"/>
              <a:gd name="T7" fmla="*/ 22681403 h 72"/>
              <a:gd name="T8" fmla="*/ 22681403 w 7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72"/>
              <a:gd name="T17" fmla="*/ 72 w 7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72">
                <a:moveTo>
                  <a:pt x="36" y="0"/>
                </a:moveTo>
                <a:lnTo>
                  <a:pt x="72" y="36"/>
                </a:lnTo>
                <a:lnTo>
                  <a:pt x="36" y="72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Freeform 34"/>
          <p:cNvSpPr>
            <a:spLocks/>
          </p:cNvSpPr>
          <p:nvPr/>
        </p:nvSpPr>
        <p:spPr bwMode="auto">
          <a:xfrm>
            <a:off x="5872163" y="3019425"/>
            <a:ext cx="57150" cy="57150"/>
          </a:xfrm>
          <a:custGeom>
            <a:avLst/>
            <a:gdLst>
              <a:gd name="T0" fmla="*/ 22681403 w 72"/>
              <a:gd name="T1" fmla="*/ 0 h 72"/>
              <a:gd name="T2" fmla="*/ 45362806 w 72"/>
              <a:gd name="T3" fmla="*/ 22681403 h 72"/>
              <a:gd name="T4" fmla="*/ 22681403 w 72"/>
              <a:gd name="T5" fmla="*/ 45362806 h 72"/>
              <a:gd name="T6" fmla="*/ 0 w 72"/>
              <a:gd name="T7" fmla="*/ 22681403 h 72"/>
              <a:gd name="T8" fmla="*/ 22681403 w 7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72"/>
              <a:gd name="T17" fmla="*/ 72 w 7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72">
                <a:moveTo>
                  <a:pt x="36" y="0"/>
                </a:moveTo>
                <a:lnTo>
                  <a:pt x="72" y="36"/>
                </a:lnTo>
                <a:lnTo>
                  <a:pt x="36" y="72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5" name="Freeform 35"/>
          <p:cNvSpPr>
            <a:spLocks/>
          </p:cNvSpPr>
          <p:nvPr/>
        </p:nvSpPr>
        <p:spPr bwMode="auto">
          <a:xfrm>
            <a:off x="7037388" y="2414588"/>
            <a:ext cx="57150" cy="58737"/>
          </a:xfrm>
          <a:custGeom>
            <a:avLst/>
            <a:gdLst>
              <a:gd name="T0" fmla="*/ 22681403 w 72"/>
              <a:gd name="T1" fmla="*/ 0 h 72"/>
              <a:gd name="T2" fmla="*/ 45362806 w 72"/>
              <a:gd name="T3" fmla="*/ 23958982 h 72"/>
              <a:gd name="T4" fmla="*/ 22681403 w 72"/>
              <a:gd name="T5" fmla="*/ 47917148 h 72"/>
              <a:gd name="T6" fmla="*/ 0 w 72"/>
              <a:gd name="T7" fmla="*/ 23958982 h 72"/>
              <a:gd name="T8" fmla="*/ 22681403 w 7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72"/>
              <a:gd name="T17" fmla="*/ 72 w 7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72">
                <a:moveTo>
                  <a:pt x="36" y="0"/>
                </a:moveTo>
                <a:lnTo>
                  <a:pt x="72" y="36"/>
                </a:lnTo>
                <a:lnTo>
                  <a:pt x="36" y="72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6" name="Freeform 36"/>
          <p:cNvSpPr>
            <a:spLocks/>
          </p:cNvSpPr>
          <p:nvPr/>
        </p:nvSpPr>
        <p:spPr bwMode="auto">
          <a:xfrm>
            <a:off x="7621588" y="2085975"/>
            <a:ext cx="57150" cy="57150"/>
          </a:xfrm>
          <a:custGeom>
            <a:avLst/>
            <a:gdLst>
              <a:gd name="T0" fmla="*/ 22681403 w 72"/>
              <a:gd name="T1" fmla="*/ 0 h 72"/>
              <a:gd name="T2" fmla="*/ 45362806 w 72"/>
              <a:gd name="T3" fmla="*/ 22681403 h 72"/>
              <a:gd name="T4" fmla="*/ 22681403 w 72"/>
              <a:gd name="T5" fmla="*/ 45362806 h 72"/>
              <a:gd name="T6" fmla="*/ 0 w 72"/>
              <a:gd name="T7" fmla="*/ 22681403 h 72"/>
              <a:gd name="T8" fmla="*/ 22681403 w 7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72"/>
              <a:gd name="T17" fmla="*/ 72 w 7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72">
                <a:moveTo>
                  <a:pt x="36" y="0"/>
                </a:moveTo>
                <a:lnTo>
                  <a:pt x="72" y="36"/>
                </a:lnTo>
                <a:lnTo>
                  <a:pt x="36" y="72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7" name="Freeform 37"/>
          <p:cNvSpPr>
            <a:spLocks/>
          </p:cNvSpPr>
          <p:nvPr/>
        </p:nvSpPr>
        <p:spPr bwMode="auto">
          <a:xfrm>
            <a:off x="8204200" y="2030413"/>
            <a:ext cx="57150" cy="57150"/>
          </a:xfrm>
          <a:custGeom>
            <a:avLst/>
            <a:gdLst>
              <a:gd name="T0" fmla="*/ 22064594 w 73"/>
              <a:gd name="T1" fmla="*/ 0 h 72"/>
              <a:gd name="T2" fmla="*/ 44741398 w 73"/>
              <a:gd name="T3" fmla="*/ 22681403 h 72"/>
              <a:gd name="T4" fmla="*/ 22064594 w 73"/>
              <a:gd name="T5" fmla="*/ 45362806 h 72"/>
              <a:gd name="T6" fmla="*/ 0 w 73"/>
              <a:gd name="T7" fmla="*/ 22681403 h 72"/>
              <a:gd name="T8" fmla="*/ 22064594 w 73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2"/>
              <a:gd name="T17" fmla="*/ 73 w 73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2">
                <a:moveTo>
                  <a:pt x="36" y="0"/>
                </a:moveTo>
                <a:lnTo>
                  <a:pt x="73" y="36"/>
                </a:lnTo>
                <a:lnTo>
                  <a:pt x="36" y="72"/>
                </a:lnTo>
                <a:lnTo>
                  <a:pt x="0" y="36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2788" name="Group 68"/>
          <p:cNvGrpSpPr>
            <a:grpSpLocks/>
          </p:cNvGrpSpPr>
          <p:nvPr/>
        </p:nvGrpSpPr>
        <p:grpSpPr bwMode="auto">
          <a:xfrm>
            <a:off x="1236663" y="5575300"/>
            <a:ext cx="7221537" cy="449263"/>
            <a:chOff x="779" y="3512"/>
            <a:chExt cx="4549" cy="283"/>
          </a:xfrm>
        </p:grpSpPr>
        <p:sp>
          <p:nvSpPr>
            <p:cNvPr id="32807" name="Line 15"/>
            <p:cNvSpPr>
              <a:spLocks noChangeShapeType="1"/>
            </p:cNvSpPr>
            <p:nvPr/>
          </p:nvSpPr>
          <p:spPr bwMode="auto">
            <a:xfrm>
              <a:off x="779" y="3512"/>
              <a:ext cx="4407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08" name="Line 17"/>
            <p:cNvSpPr>
              <a:spLocks noChangeShapeType="1"/>
            </p:cNvSpPr>
            <p:nvPr/>
          </p:nvSpPr>
          <p:spPr bwMode="auto">
            <a:xfrm flipV="1">
              <a:off x="1513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09" name="Line 18"/>
            <p:cNvSpPr>
              <a:spLocks noChangeShapeType="1"/>
            </p:cNvSpPr>
            <p:nvPr/>
          </p:nvSpPr>
          <p:spPr bwMode="auto">
            <a:xfrm flipV="1">
              <a:off x="2248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10" name="Line 19"/>
            <p:cNvSpPr>
              <a:spLocks noChangeShapeType="1"/>
            </p:cNvSpPr>
            <p:nvPr/>
          </p:nvSpPr>
          <p:spPr bwMode="auto">
            <a:xfrm flipV="1">
              <a:off x="2983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11" name="Line 20"/>
            <p:cNvSpPr>
              <a:spLocks noChangeShapeType="1"/>
            </p:cNvSpPr>
            <p:nvPr/>
          </p:nvSpPr>
          <p:spPr bwMode="auto">
            <a:xfrm flipV="1">
              <a:off x="3717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12" name="Line 21"/>
            <p:cNvSpPr>
              <a:spLocks noChangeShapeType="1"/>
            </p:cNvSpPr>
            <p:nvPr/>
          </p:nvSpPr>
          <p:spPr bwMode="auto">
            <a:xfrm flipV="1">
              <a:off x="4451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13" name="Line 22"/>
            <p:cNvSpPr>
              <a:spLocks noChangeShapeType="1"/>
            </p:cNvSpPr>
            <p:nvPr/>
          </p:nvSpPr>
          <p:spPr bwMode="auto">
            <a:xfrm flipV="1">
              <a:off x="5186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814" name="Rectangle 49"/>
            <p:cNvSpPr>
              <a:spLocks noChangeArrowheads="1"/>
            </p:cNvSpPr>
            <p:nvPr/>
          </p:nvSpPr>
          <p:spPr bwMode="auto">
            <a:xfrm>
              <a:off x="2058" y="3577"/>
              <a:ext cx="33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20</a:t>
              </a:r>
              <a:endParaRPr lang="en-US" sz="1600"/>
            </a:p>
          </p:txBody>
        </p:sp>
        <p:sp>
          <p:nvSpPr>
            <p:cNvPr id="32815" name="Rectangle 51"/>
            <p:cNvSpPr>
              <a:spLocks noChangeArrowheads="1"/>
            </p:cNvSpPr>
            <p:nvPr/>
          </p:nvSpPr>
          <p:spPr bwMode="auto">
            <a:xfrm>
              <a:off x="3527" y="3577"/>
              <a:ext cx="33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40</a:t>
              </a:r>
              <a:endParaRPr lang="en-US" sz="1600"/>
            </a:p>
          </p:txBody>
        </p:sp>
        <p:sp>
          <p:nvSpPr>
            <p:cNvPr id="32816" name="Rectangle 53"/>
            <p:cNvSpPr>
              <a:spLocks noChangeArrowheads="1"/>
            </p:cNvSpPr>
            <p:nvPr/>
          </p:nvSpPr>
          <p:spPr bwMode="auto">
            <a:xfrm>
              <a:off x="4996" y="3577"/>
              <a:ext cx="33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60</a:t>
              </a:r>
              <a:endParaRPr lang="en-US" sz="1600"/>
            </a:p>
          </p:txBody>
        </p:sp>
      </p:grpSp>
      <p:grpSp>
        <p:nvGrpSpPr>
          <p:cNvPr id="32789" name="Group 67"/>
          <p:cNvGrpSpPr>
            <a:grpSpLocks/>
          </p:cNvGrpSpPr>
          <p:nvPr/>
        </p:nvGrpSpPr>
        <p:grpSpPr bwMode="auto">
          <a:xfrm>
            <a:off x="838200" y="1730375"/>
            <a:ext cx="427038" cy="4083050"/>
            <a:chOff x="528" y="1090"/>
            <a:chExt cx="269" cy="2572"/>
          </a:xfrm>
        </p:grpSpPr>
        <p:sp>
          <p:nvSpPr>
            <p:cNvPr id="32792" name="Line 7"/>
            <p:cNvSpPr>
              <a:spLocks noChangeShapeType="1"/>
            </p:cNvSpPr>
            <p:nvPr/>
          </p:nvSpPr>
          <p:spPr bwMode="auto">
            <a:xfrm>
              <a:off x="753" y="3512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793" name="Line 16"/>
            <p:cNvSpPr>
              <a:spLocks noChangeShapeType="1"/>
            </p:cNvSpPr>
            <p:nvPr/>
          </p:nvSpPr>
          <p:spPr bwMode="auto">
            <a:xfrm flipV="1">
              <a:off x="779" y="3512"/>
              <a:ext cx="1" cy="25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2794" name="Rectangle 39"/>
            <p:cNvSpPr>
              <a:spLocks noChangeArrowheads="1"/>
            </p:cNvSpPr>
            <p:nvPr/>
          </p:nvSpPr>
          <p:spPr bwMode="auto">
            <a:xfrm>
              <a:off x="528" y="3444"/>
              <a:ext cx="135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2795" name="Line 6"/>
            <p:cNvSpPr>
              <a:spLocks noChangeShapeType="1"/>
            </p:cNvSpPr>
            <p:nvPr/>
          </p:nvSpPr>
          <p:spPr bwMode="auto">
            <a:xfrm>
              <a:off x="779" y="1090"/>
              <a:ext cx="1" cy="2422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6" name="Line 8"/>
            <p:cNvSpPr>
              <a:spLocks noChangeShapeType="1"/>
            </p:cNvSpPr>
            <p:nvPr/>
          </p:nvSpPr>
          <p:spPr bwMode="auto">
            <a:xfrm>
              <a:off x="753" y="3166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7" name="Line 9"/>
            <p:cNvSpPr>
              <a:spLocks noChangeShapeType="1"/>
            </p:cNvSpPr>
            <p:nvPr/>
          </p:nvSpPr>
          <p:spPr bwMode="auto">
            <a:xfrm>
              <a:off x="753" y="2820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8" name="Line 10"/>
            <p:cNvSpPr>
              <a:spLocks noChangeShapeType="1"/>
            </p:cNvSpPr>
            <p:nvPr/>
          </p:nvSpPr>
          <p:spPr bwMode="auto">
            <a:xfrm>
              <a:off x="753" y="2474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9" name="Line 11"/>
            <p:cNvSpPr>
              <a:spLocks noChangeShapeType="1"/>
            </p:cNvSpPr>
            <p:nvPr/>
          </p:nvSpPr>
          <p:spPr bwMode="auto">
            <a:xfrm>
              <a:off x="753" y="2128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Line 12"/>
            <p:cNvSpPr>
              <a:spLocks noChangeShapeType="1"/>
            </p:cNvSpPr>
            <p:nvPr/>
          </p:nvSpPr>
          <p:spPr bwMode="auto">
            <a:xfrm>
              <a:off x="753" y="1782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Line 13"/>
            <p:cNvSpPr>
              <a:spLocks noChangeShapeType="1"/>
            </p:cNvSpPr>
            <p:nvPr/>
          </p:nvSpPr>
          <p:spPr bwMode="auto">
            <a:xfrm>
              <a:off x="753" y="1435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Line 14"/>
            <p:cNvSpPr>
              <a:spLocks noChangeShapeType="1"/>
            </p:cNvSpPr>
            <p:nvPr/>
          </p:nvSpPr>
          <p:spPr bwMode="auto">
            <a:xfrm>
              <a:off x="753" y="1090"/>
              <a:ext cx="26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Freeform 30"/>
            <p:cNvSpPr>
              <a:spLocks/>
            </p:cNvSpPr>
            <p:nvPr/>
          </p:nvSpPr>
          <p:spPr bwMode="auto">
            <a:xfrm>
              <a:off x="761" y="3027"/>
              <a:ext cx="36" cy="36"/>
            </a:xfrm>
            <a:custGeom>
              <a:avLst/>
              <a:gdLst>
                <a:gd name="T0" fmla="*/ 9 w 73"/>
                <a:gd name="T1" fmla="*/ 0 h 72"/>
                <a:gd name="T2" fmla="*/ 18 w 73"/>
                <a:gd name="T3" fmla="*/ 9 h 72"/>
                <a:gd name="T4" fmla="*/ 9 w 73"/>
                <a:gd name="T5" fmla="*/ 18 h 72"/>
                <a:gd name="T6" fmla="*/ 0 w 73"/>
                <a:gd name="T7" fmla="*/ 9 h 72"/>
                <a:gd name="T8" fmla="*/ 9 w 73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2"/>
                <a:gd name="T17" fmla="*/ 73 w 73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2">
                  <a:moveTo>
                    <a:pt x="36" y="0"/>
                  </a:moveTo>
                  <a:lnTo>
                    <a:pt x="73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Rectangle 41"/>
            <p:cNvSpPr>
              <a:spLocks noChangeArrowheads="1"/>
            </p:cNvSpPr>
            <p:nvPr/>
          </p:nvSpPr>
          <p:spPr bwMode="auto">
            <a:xfrm>
              <a:off x="528" y="2690"/>
              <a:ext cx="135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32805" name="Rectangle 43"/>
            <p:cNvSpPr>
              <a:spLocks noChangeArrowheads="1"/>
            </p:cNvSpPr>
            <p:nvPr/>
          </p:nvSpPr>
          <p:spPr bwMode="auto">
            <a:xfrm>
              <a:off x="528" y="1998"/>
              <a:ext cx="135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32806" name="Rectangle 45"/>
            <p:cNvSpPr>
              <a:spLocks noChangeArrowheads="1"/>
            </p:cNvSpPr>
            <p:nvPr/>
          </p:nvSpPr>
          <p:spPr bwMode="auto">
            <a:xfrm>
              <a:off x="528" y="1306"/>
              <a:ext cx="135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5720" rIns="45720" anchor="ctr"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</a:rPr>
                <a:t>6</a:t>
              </a:r>
            </a:p>
          </p:txBody>
        </p:sp>
      </p:grpSp>
      <p:sp>
        <p:nvSpPr>
          <p:cNvPr id="32790" name="Text Box 5"/>
          <p:cNvSpPr txBox="1">
            <a:spLocks noChangeArrowheads="1"/>
          </p:cNvSpPr>
          <p:nvPr/>
        </p:nvSpPr>
        <p:spPr bwMode="auto">
          <a:xfrm>
            <a:off x="1598613" y="1849438"/>
            <a:ext cx="3048000" cy="13747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VO</a:t>
            </a:r>
            <a:r>
              <a:rPr lang="en-US" sz="1700" baseline="-25000"/>
              <a:t>2</a:t>
            </a:r>
            <a:r>
              <a:rPr lang="en-US" sz="1700"/>
              <a:t> = (F)(O</a:t>
            </a:r>
            <a:r>
              <a:rPr lang="en-US" sz="1700" baseline="-25000"/>
              <a:t>2</a:t>
            </a:r>
            <a:r>
              <a:rPr lang="en-US" sz="1700" b="1" baseline="-25000"/>
              <a:t>A</a:t>
            </a:r>
            <a:r>
              <a:rPr lang="en-US" sz="1700"/>
              <a:t>- O</a:t>
            </a:r>
            <a:r>
              <a:rPr lang="en-US" sz="1700" baseline="-25000"/>
              <a:t>2</a:t>
            </a:r>
            <a:r>
              <a:rPr lang="en-US" sz="1700" b="1" baseline="-25000"/>
              <a:t>V</a:t>
            </a:r>
            <a:r>
              <a:rPr lang="en-US" sz="1700"/>
              <a:t>)</a:t>
            </a:r>
          </a:p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 sz="1700" u="sng"/>
              <a:t>VO</a:t>
            </a:r>
            <a:r>
              <a:rPr lang="en-US" sz="1700" u="sng" baseline="-25000"/>
              <a:t>2</a:t>
            </a:r>
            <a:r>
              <a:rPr lang="en-US" sz="1700" u="sng"/>
              <a:t> may be increased by</a:t>
            </a:r>
            <a:r>
              <a:rPr lang="en-US" sz="1700"/>
              <a:t>    increasing flow &amp;</a:t>
            </a:r>
          </a:p>
          <a:p>
            <a:pPr algn="l">
              <a:lnSpc>
                <a:spcPct val="110000"/>
              </a:lnSpc>
              <a:spcAft>
                <a:spcPct val="25000"/>
              </a:spcAft>
            </a:pPr>
            <a:r>
              <a:rPr lang="en-US" sz="1700"/>
              <a:t>increasing oxygen extraction</a:t>
            </a:r>
          </a:p>
        </p:txBody>
      </p:sp>
      <p:sp>
        <p:nvSpPr>
          <p:cNvPr id="32791" name="Text Box 64"/>
          <p:cNvSpPr txBox="1">
            <a:spLocks noChangeArrowheads="1"/>
          </p:cNvSpPr>
          <p:nvPr/>
        </p:nvSpPr>
        <p:spPr bwMode="auto">
          <a:xfrm>
            <a:off x="3429000" y="4038600"/>
            <a:ext cx="5183188" cy="14525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Aft>
                <a:spcPct val="50000"/>
              </a:spcAft>
            </a:pPr>
            <a:r>
              <a:rPr lang="en-US" sz="1600" b="1" i="1"/>
              <a:t>Maximum flow = 2L/min per kilogram of muscle.</a:t>
            </a:r>
          </a:p>
          <a:p>
            <a:pPr algn="l">
              <a:spcAft>
                <a:spcPct val="50000"/>
              </a:spcAft>
            </a:pPr>
            <a:r>
              <a:rPr lang="en-US" sz="1600" b="1" i="1"/>
              <a:t>If projected to the whole body, this flow would be equivalent to CO = 50 - 60 L/min. The capacity of skeletal muscle to receive blood is greater than the maximal cardiac output.</a:t>
            </a:r>
          </a:p>
        </p:txBody>
      </p:sp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315200" cy="385763"/>
          </a:xfrm>
          <a:ln w="19050"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 eaLnBrk="1" hangingPunct="1"/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VO</a:t>
            </a:r>
            <a:r>
              <a:rPr lang="en-US" b="1" i="1" baseline="-25000">
                <a:solidFill>
                  <a:schemeClr val="tx1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 is increased by increasing oxygen extraction and blood flow</a:t>
            </a:r>
          </a:p>
        </p:txBody>
      </p:sp>
      <p:sp>
        <p:nvSpPr>
          <p:cNvPr id="33795" name="Rectangle 39"/>
          <p:cNvSpPr>
            <a:spLocks noChangeArrowheads="1"/>
          </p:cNvSpPr>
          <p:nvPr/>
        </p:nvSpPr>
        <p:spPr bwMode="auto">
          <a:xfrm>
            <a:off x="2133600" y="762000"/>
            <a:ext cx="50292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Aft>
                <a:spcPct val="50000"/>
              </a:spcAft>
            </a:pPr>
            <a:r>
              <a:rPr lang="en-US" sz="1700"/>
              <a:t>Femoral A -V O</a:t>
            </a:r>
            <a:r>
              <a:rPr lang="en-US" sz="1700" baseline="-25000"/>
              <a:t>2</a:t>
            </a:r>
            <a:r>
              <a:rPr lang="en-US" sz="1700"/>
              <a:t> Difference versus work intensity</a:t>
            </a:r>
          </a:p>
        </p:txBody>
      </p:sp>
      <p:sp>
        <p:nvSpPr>
          <p:cNvPr id="33796" name="Rectangle 56"/>
          <p:cNvSpPr>
            <a:spLocks noChangeArrowheads="1"/>
          </p:cNvSpPr>
          <p:nvPr/>
        </p:nvSpPr>
        <p:spPr bwMode="auto">
          <a:xfrm>
            <a:off x="3962400" y="6096000"/>
            <a:ext cx="1589088" cy="452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Work Intensity</a:t>
            </a:r>
          </a:p>
        </p:txBody>
      </p:sp>
      <p:sp>
        <p:nvSpPr>
          <p:cNvPr id="33797" name="Rectangle 57"/>
          <p:cNvSpPr>
            <a:spLocks noChangeArrowheads="1"/>
          </p:cNvSpPr>
          <p:nvPr/>
        </p:nvSpPr>
        <p:spPr bwMode="auto">
          <a:xfrm rot="-5400000">
            <a:off x="-1566069" y="3318669"/>
            <a:ext cx="4498975" cy="452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91440" bIns="91440" anchor="ctr"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</a:rPr>
              <a:t>Femoral A-V difference, mlO2/100 ml blood</a:t>
            </a:r>
          </a:p>
        </p:txBody>
      </p:sp>
      <p:grpSp>
        <p:nvGrpSpPr>
          <p:cNvPr id="33798" name="Group 70"/>
          <p:cNvGrpSpPr>
            <a:grpSpLocks/>
          </p:cNvGrpSpPr>
          <p:nvPr/>
        </p:nvGrpSpPr>
        <p:grpSpPr bwMode="auto">
          <a:xfrm>
            <a:off x="1219200" y="1524000"/>
            <a:ext cx="7391400" cy="4267200"/>
            <a:chOff x="768" y="960"/>
            <a:chExt cx="4656" cy="2688"/>
          </a:xfrm>
        </p:grpSpPr>
        <p:sp>
          <p:nvSpPr>
            <p:cNvPr id="33799" name="Line 24"/>
            <p:cNvSpPr>
              <a:spLocks noChangeShapeType="1"/>
            </p:cNvSpPr>
            <p:nvPr/>
          </p:nvSpPr>
          <p:spPr bwMode="auto">
            <a:xfrm flipV="1">
              <a:off x="1186" y="1666"/>
              <a:ext cx="647" cy="366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0" name="Line 25"/>
            <p:cNvSpPr>
              <a:spLocks noChangeShapeType="1"/>
            </p:cNvSpPr>
            <p:nvPr/>
          </p:nvSpPr>
          <p:spPr bwMode="auto">
            <a:xfrm flipV="1">
              <a:off x="1833" y="1574"/>
              <a:ext cx="648" cy="92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1" name="Line 26"/>
            <p:cNvSpPr>
              <a:spLocks noChangeShapeType="1"/>
            </p:cNvSpPr>
            <p:nvPr/>
          </p:nvSpPr>
          <p:spPr bwMode="auto">
            <a:xfrm flipV="1">
              <a:off x="2481" y="1496"/>
              <a:ext cx="647" cy="78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2" name="Line 27"/>
            <p:cNvSpPr>
              <a:spLocks noChangeShapeType="1"/>
            </p:cNvSpPr>
            <p:nvPr/>
          </p:nvSpPr>
          <p:spPr bwMode="auto">
            <a:xfrm flipV="1">
              <a:off x="3128" y="1469"/>
              <a:ext cx="646" cy="27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3" name="Line 28"/>
            <p:cNvSpPr>
              <a:spLocks noChangeShapeType="1"/>
            </p:cNvSpPr>
            <p:nvPr/>
          </p:nvSpPr>
          <p:spPr bwMode="auto">
            <a:xfrm>
              <a:off x="3774" y="1469"/>
              <a:ext cx="647" cy="14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Line 29"/>
            <p:cNvSpPr>
              <a:spLocks noChangeShapeType="1"/>
            </p:cNvSpPr>
            <p:nvPr/>
          </p:nvSpPr>
          <p:spPr bwMode="auto">
            <a:xfrm>
              <a:off x="4421" y="1483"/>
              <a:ext cx="325" cy="1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5" name="Line 30"/>
            <p:cNvSpPr>
              <a:spLocks noChangeShapeType="1"/>
            </p:cNvSpPr>
            <p:nvPr/>
          </p:nvSpPr>
          <p:spPr bwMode="auto">
            <a:xfrm flipV="1">
              <a:off x="4746" y="1430"/>
              <a:ext cx="323" cy="53"/>
            </a:xfrm>
            <a:prstGeom prst="line">
              <a:avLst/>
            </a:prstGeom>
            <a:noFill/>
            <a:ln w="11113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6" name="Freeform 32"/>
            <p:cNvSpPr>
              <a:spLocks/>
            </p:cNvSpPr>
            <p:nvPr/>
          </p:nvSpPr>
          <p:spPr bwMode="auto">
            <a:xfrm>
              <a:off x="1817" y="1650"/>
              <a:ext cx="33" cy="32"/>
            </a:xfrm>
            <a:custGeom>
              <a:avLst/>
              <a:gdLst>
                <a:gd name="T0" fmla="*/ 8 w 74"/>
                <a:gd name="T1" fmla="*/ 0 h 73"/>
                <a:gd name="T2" fmla="*/ 15 w 74"/>
                <a:gd name="T3" fmla="*/ 7 h 73"/>
                <a:gd name="T4" fmla="*/ 8 w 74"/>
                <a:gd name="T5" fmla="*/ 14 h 73"/>
                <a:gd name="T6" fmla="*/ 0 w 74"/>
                <a:gd name="T7" fmla="*/ 7 h 73"/>
                <a:gd name="T8" fmla="*/ 8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Freeform 33"/>
            <p:cNvSpPr>
              <a:spLocks/>
            </p:cNvSpPr>
            <p:nvPr/>
          </p:nvSpPr>
          <p:spPr bwMode="auto">
            <a:xfrm>
              <a:off x="2464" y="1559"/>
              <a:ext cx="33" cy="31"/>
            </a:xfrm>
            <a:custGeom>
              <a:avLst/>
              <a:gdLst>
                <a:gd name="T0" fmla="*/ 8 w 74"/>
                <a:gd name="T1" fmla="*/ 0 h 74"/>
                <a:gd name="T2" fmla="*/ 15 w 74"/>
                <a:gd name="T3" fmla="*/ 7 h 74"/>
                <a:gd name="T4" fmla="*/ 8 w 74"/>
                <a:gd name="T5" fmla="*/ 13 h 74"/>
                <a:gd name="T6" fmla="*/ 0 w 74"/>
                <a:gd name="T7" fmla="*/ 7 h 74"/>
                <a:gd name="T8" fmla="*/ 8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8" name="Freeform 34"/>
            <p:cNvSpPr>
              <a:spLocks/>
            </p:cNvSpPr>
            <p:nvPr/>
          </p:nvSpPr>
          <p:spPr bwMode="auto">
            <a:xfrm>
              <a:off x="3112" y="1480"/>
              <a:ext cx="32" cy="32"/>
            </a:xfrm>
            <a:custGeom>
              <a:avLst/>
              <a:gdLst>
                <a:gd name="T0" fmla="*/ 7 w 74"/>
                <a:gd name="T1" fmla="*/ 0 h 73"/>
                <a:gd name="T2" fmla="*/ 14 w 74"/>
                <a:gd name="T3" fmla="*/ 7 h 73"/>
                <a:gd name="T4" fmla="*/ 7 w 74"/>
                <a:gd name="T5" fmla="*/ 14 h 73"/>
                <a:gd name="T6" fmla="*/ 0 w 74"/>
                <a:gd name="T7" fmla="*/ 7 h 73"/>
                <a:gd name="T8" fmla="*/ 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Freeform 35"/>
            <p:cNvSpPr>
              <a:spLocks/>
            </p:cNvSpPr>
            <p:nvPr/>
          </p:nvSpPr>
          <p:spPr bwMode="auto">
            <a:xfrm>
              <a:off x="3758" y="1453"/>
              <a:ext cx="32" cy="32"/>
            </a:xfrm>
            <a:custGeom>
              <a:avLst/>
              <a:gdLst>
                <a:gd name="T0" fmla="*/ 7 w 73"/>
                <a:gd name="T1" fmla="*/ 0 h 74"/>
                <a:gd name="T2" fmla="*/ 14 w 73"/>
                <a:gd name="T3" fmla="*/ 7 h 74"/>
                <a:gd name="T4" fmla="*/ 7 w 73"/>
                <a:gd name="T5" fmla="*/ 14 h 74"/>
                <a:gd name="T6" fmla="*/ 0 w 73"/>
                <a:gd name="T7" fmla="*/ 7 h 74"/>
                <a:gd name="T8" fmla="*/ 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0" name="Freeform 36"/>
            <p:cNvSpPr>
              <a:spLocks/>
            </p:cNvSpPr>
            <p:nvPr/>
          </p:nvSpPr>
          <p:spPr bwMode="auto">
            <a:xfrm>
              <a:off x="4406" y="1466"/>
              <a:ext cx="32" cy="33"/>
            </a:xfrm>
            <a:custGeom>
              <a:avLst/>
              <a:gdLst>
                <a:gd name="T0" fmla="*/ 7 w 73"/>
                <a:gd name="T1" fmla="*/ 0 h 73"/>
                <a:gd name="T2" fmla="*/ 14 w 73"/>
                <a:gd name="T3" fmla="*/ 8 h 73"/>
                <a:gd name="T4" fmla="*/ 7 w 73"/>
                <a:gd name="T5" fmla="*/ 15 h 73"/>
                <a:gd name="T6" fmla="*/ 0 w 73"/>
                <a:gd name="T7" fmla="*/ 8 h 73"/>
                <a:gd name="T8" fmla="*/ 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1" name="Freeform 37"/>
            <p:cNvSpPr>
              <a:spLocks/>
            </p:cNvSpPr>
            <p:nvPr/>
          </p:nvSpPr>
          <p:spPr bwMode="auto">
            <a:xfrm>
              <a:off x="4729" y="1466"/>
              <a:ext cx="33" cy="33"/>
            </a:xfrm>
            <a:custGeom>
              <a:avLst/>
              <a:gdLst>
                <a:gd name="T0" fmla="*/ 8 w 74"/>
                <a:gd name="T1" fmla="*/ 0 h 73"/>
                <a:gd name="T2" fmla="*/ 15 w 74"/>
                <a:gd name="T3" fmla="*/ 8 h 73"/>
                <a:gd name="T4" fmla="*/ 8 w 74"/>
                <a:gd name="T5" fmla="*/ 15 h 73"/>
                <a:gd name="T6" fmla="*/ 0 w 74"/>
                <a:gd name="T7" fmla="*/ 8 h 73"/>
                <a:gd name="T8" fmla="*/ 8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2" name="Freeform 38"/>
            <p:cNvSpPr>
              <a:spLocks/>
            </p:cNvSpPr>
            <p:nvPr/>
          </p:nvSpPr>
          <p:spPr bwMode="auto">
            <a:xfrm>
              <a:off x="5052" y="1414"/>
              <a:ext cx="33" cy="32"/>
            </a:xfrm>
            <a:custGeom>
              <a:avLst/>
              <a:gdLst>
                <a:gd name="T0" fmla="*/ 8 w 74"/>
                <a:gd name="T1" fmla="*/ 0 h 73"/>
                <a:gd name="T2" fmla="*/ 15 w 74"/>
                <a:gd name="T3" fmla="*/ 7 h 73"/>
                <a:gd name="T4" fmla="*/ 8 w 74"/>
                <a:gd name="T5" fmla="*/ 14 h 73"/>
                <a:gd name="T6" fmla="*/ 0 w 74"/>
                <a:gd name="T7" fmla="*/ 7 h 73"/>
                <a:gd name="T8" fmla="*/ 8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11113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13" name="Group 68"/>
            <p:cNvGrpSpPr>
              <a:grpSpLocks/>
            </p:cNvGrpSpPr>
            <p:nvPr/>
          </p:nvGrpSpPr>
          <p:grpSpPr bwMode="auto">
            <a:xfrm>
              <a:off x="768" y="1133"/>
              <a:ext cx="418" cy="2309"/>
              <a:chOff x="768" y="1133"/>
              <a:chExt cx="418" cy="2309"/>
            </a:xfrm>
          </p:grpSpPr>
          <p:sp>
            <p:nvSpPr>
              <p:cNvPr id="33829" name="Line 6"/>
              <p:cNvSpPr>
                <a:spLocks noChangeShapeType="1"/>
              </p:cNvSpPr>
              <p:nvPr/>
            </p:nvSpPr>
            <p:spPr bwMode="auto">
              <a:xfrm>
                <a:off x="1164" y="1247"/>
                <a:ext cx="1" cy="20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0" name="Line 7"/>
              <p:cNvSpPr>
                <a:spLocks noChangeShapeType="1"/>
              </p:cNvSpPr>
              <p:nvPr/>
            </p:nvSpPr>
            <p:spPr bwMode="auto">
              <a:xfrm>
                <a:off x="1132" y="3339"/>
                <a:ext cx="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1" name="Line 8"/>
              <p:cNvSpPr>
                <a:spLocks noChangeShapeType="1"/>
              </p:cNvSpPr>
              <p:nvPr/>
            </p:nvSpPr>
            <p:spPr bwMode="auto">
              <a:xfrm>
                <a:off x="1132" y="3077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2" name="Line 9"/>
              <p:cNvSpPr>
                <a:spLocks noChangeShapeType="1"/>
              </p:cNvSpPr>
              <p:nvPr/>
            </p:nvSpPr>
            <p:spPr bwMode="auto">
              <a:xfrm>
                <a:off x="1132" y="2815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3" name="Line 10"/>
              <p:cNvSpPr>
                <a:spLocks noChangeShapeType="1"/>
              </p:cNvSpPr>
              <p:nvPr/>
            </p:nvSpPr>
            <p:spPr bwMode="auto">
              <a:xfrm>
                <a:off x="1132" y="2554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4" name="Line 11"/>
              <p:cNvSpPr>
                <a:spLocks noChangeShapeType="1"/>
              </p:cNvSpPr>
              <p:nvPr/>
            </p:nvSpPr>
            <p:spPr bwMode="auto">
              <a:xfrm>
                <a:off x="1132" y="2293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5" name="Line 12"/>
              <p:cNvSpPr>
                <a:spLocks noChangeShapeType="1"/>
              </p:cNvSpPr>
              <p:nvPr/>
            </p:nvSpPr>
            <p:spPr bwMode="auto">
              <a:xfrm>
                <a:off x="1132" y="2032"/>
                <a:ext cx="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6" name="Line 13"/>
              <p:cNvSpPr>
                <a:spLocks noChangeShapeType="1"/>
              </p:cNvSpPr>
              <p:nvPr/>
            </p:nvSpPr>
            <p:spPr bwMode="auto">
              <a:xfrm>
                <a:off x="1132" y="1770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7" name="Line 14"/>
              <p:cNvSpPr>
                <a:spLocks noChangeShapeType="1"/>
              </p:cNvSpPr>
              <p:nvPr/>
            </p:nvSpPr>
            <p:spPr bwMode="auto">
              <a:xfrm>
                <a:off x="1132" y="1509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8" name="Line 15"/>
              <p:cNvSpPr>
                <a:spLocks noChangeShapeType="1"/>
              </p:cNvSpPr>
              <p:nvPr/>
            </p:nvSpPr>
            <p:spPr bwMode="auto">
              <a:xfrm>
                <a:off x="1132" y="1247"/>
                <a:ext cx="3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39" name="Line 17"/>
              <p:cNvSpPr>
                <a:spLocks noChangeShapeType="1"/>
              </p:cNvSpPr>
              <p:nvPr/>
            </p:nvSpPr>
            <p:spPr bwMode="auto">
              <a:xfrm flipV="1">
                <a:off x="1164" y="3339"/>
                <a:ext cx="1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40" name="Freeform 31"/>
              <p:cNvSpPr>
                <a:spLocks/>
              </p:cNvSpPr>
              <p:nvPr/>
            </p:nvSpPr>
            <p:spPr bwMode="auto">
              <a:xfrm>
                <a:off x="1141" y="2016"/>
                <a:ext cx="45" cy="31"/>
              </a:xfrm>
              <a:custGeom>
                <a:avLst/>
                <a:gdLst>
                  <a:gd name="T0" fmla="*/ 14 w 74"/>
                  <a:gd name="T1" fmla="*/ 0 h 74"/>
                  <a:gd name="T2" fmla="*/ 27 w 74"/>
                  <a:gd name="T3" fmla="*/ 7 h 74"/>
                  <a:gd name="T4" fmla="*/ 14 w 74"/>
                  <a:gd name="T5" fmla="*/ 13 h 74"/>
                  <a:gd name="T6" fmla="*/ 0 w 74"/>
                  <a:gd name="T7" fmla="*/ 7 h 74"/>
                  <a:gd name="T8" fmla="*/ 14 w 74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"/>
                  <a:gd name="T16" fmla="*/ 0 h 74"/>
                  <a:gd name="T17" fmla="*/ 74 w 74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" h="74">
                    <a:moveTo>
                      <a:pt x="37" y="0"/>
                    </a:moveTo>
                    <a:lnTo>
                      <a:pt x="74" y="37"/>
                    </a:lnTo>
                    <a:lnTo>
                      <a:pt x="37" y="74"/>
                    </a:lnTo>
                    <a:lnTo>
                      <a:pt x="0" y="37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33841" name="Group 67"/>
              <p:cNvGrpSpPr>
                <a:grpSpLocks/>
              </p:cNvGrpSpPr>
              <p:nvPr/>
            </p:nvGrpSpPr>
            <p:grpSpPr bwMode="auto">
              <a:xfrm>
                <a:off x="768" y="1133"/>
                <a:ext cx="275" cy="2309"/>
                <a:chOff x="768" y="1133"/>
                <a:chExt cx="275" cy="2309"/>
              </a:xfrm>
            </p:grpSpPr>
            <p:sp>
              <p:nvSpPr>
                <p:cNvPr id="33842" name="Rectangle 40"/>
                <p:cNvSpPr>
                  <a:spLocks noChangeArrowheads="1"/>
                </p:cNvSpPr>
                <p:nvPr/>
              </p:nvSpPr>
              <p:spPr bwMode="auto">
                <a:xfrm>
                  <a:off x="873" y="3224"/>
                  <a:ext cx="170" cy="2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45720" rIns="45720" anchor="ctr">
                  <a:spAutoFit/>
                </a:bodyPr>
                <a:lstStyle/>
                <a:p>
                  <a:r>
                    <a:rPr lang="en-US" sz="160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sp>
              <p:nvSpPr>
                <p:cNvPr id="33843" name="Rectangle 42"/>
                <p:cNvSpPr>
                  <a:spLocks noChangeArrowheads="1"/>
                </p:cNvSpPr>
                <p:nvPr/>
              </p:nvSpPr>
              <p:spPr bwMode="auto">
                <a:xfrm>
                  <a:off x="873" y="2701"/>
                  <a:ext cx="170" cy="2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45720" rIns="45720" anchor="ctr">
                  <a:spAutoFit/>
                </a:bodyPr>
                <a:lstStyle/>
                <a:p>
                  <a:r>
                    <a:rPr lang="en-US" sz="1600">
                      <a:solidFill>
                        <a:srgbClr val="000000"/>
                      </a:solidFill>
                    </a:rPr>
                    <a:t>4</a:t>
                  </a:r>
                </a:p>
              </p:txBody>
            </p:sp>
            <p:sp>
              <p:nvSpPr>
                <p:cNvPr id="33844" name="Rectangle 44"/>
                <p:cNvSpPr>
                  <a:spLocks noChangeArrowheads="1"/>
                </p:cNvSpPr>
                <p:nvPr/>
              </p:nvSpPr>
              <p:spPr bwMode="auto">
                <a:xfrm>
                  <a:off x="873" y="2178"/>
                  <a:ext cx="170" cy="2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45720" rIns="45720" anchor="ctr">
                  <a:spAutoFit/>
                </a:bodyPr>
                <a:lstStyle/>
                <a:p>
                  <a:r>
                    <a:rPr lang="en-US" sz="1600">
                      <a:solidFill>
                        <a:srgbClr val="000000"/>
                      </a:solidFill>
                    </a:rPr>
                    <a:t>8</a:t>
                  </a:r>
                </a:p>
              </p:txBody>
            </p:sp>
            <p:sp>
              <p:nvSpPr>
                <p:cNvPr id="33845" name="Rectangle 46"/>
                <p:cNvSpPr>
                  <a:spLocks noChangeArrowheads="1"/>
                </p:cNvSpPr>
                <p:nvPr/>
              </p:nvSpPr>
              <p:spPr bwMode="auto">
                <a:xfrm>
                  <a:off x="768" y="1655"/>
                  <a:ext cx="275" cy="2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45720" rIns="45720" anchor="ctr">
                  <a:spAutoFit/>
                </a:bodyPr>
                <a:lstStyle/>
                <a:p>
                  <a:r>
                    <a:rPr lang="en-US" sz="1600">
                      <a:solidFill>
                        <a:srgbClr val="000000"/>
                      </a:solidFill>
                    </a:rPr>
                    <a:t>12</a:t>
                  </a:r>
                </a:p>
              </p:txBody>
            </p:sp>
            <p:sp>
              <p:nvSpPr>
                <p:cNvPr id="33846" name="Rectangle 48"/>
                <p:cNvSpPr>
                  <a:spLocks noChangeArrowheads="1"/>
                </p:cNvSpPr>
                <p:nvPr/>
              </p:nvSpPr>
              <p:spPr bwMode="auto">
                <a:xfrm>
                  <a:off x="768" y="1133"/>
                  <a:ext cx="275" cy="2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45720" rIns="45720" anchor="ctr">
                  <a:spAutoFit/>
                </a:bodyPr>
                <a:lstStyle/>
                <a:p>
                  <a:r>
                    <a:rPr lang="en-US" sz="1600">
                      <a:solidFill>
                        <a:srgbClr val="000000"/>
                      </a:solidFill>
                    </a:rPr>
                    <a:t>16</a:t>
                  </a:r>
                </a:p>
              </p:txBody>
            </p:sp>
          </p:grpSp>
        </p:grpSp>
        <p:grpSp>
          <p:nvGrpSpPr>
            <p:cNvPr id="33814" name="Group 69"/>
            <p:cNvGrpSpPr>
              <a:grpSpLocks/>
            </p:cNvGrpSpPr>
            <p:nvPr/>
          </p:nvGrpSpPr>
          <p:grpSpPr bwMode="auto">
            <a:xfrm>
              <a:off x="1186" y="3339"/>
              <a:ext cx="3998" cy="309"/>
              <a:chOff x="1186" y="3339"/>
              <a:chExt cx="3998" cy="309"/>
            </a:xfrm>
          </p:grpSpPr>
          <p:sp>
            <p:nvSpPr>
              <p:cNvPr id="33819" name="Line 16"/>
              <p:cNvSpPr>
                <a:spLocks noChangeShapeType="1"/>
              </p:cNvSpPr>
              <p:nvPr/>
            </p:nvSpPr>
            <p:spPr bwMode="auto">
              <a:xfrm>
                <a:off x="1186" y="3339"/>
                <a:ext cx="3883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0" name="Line 18"/>
              <p:cNvSpPr>
                <a:spLocks noChangeShapeType="1"/>
              </p:cNvSpPr>
              <p:nvPr/>
            </p:nvSpPr>
            <p:spPr bwMode="auto">
              <a:xfrm flipV="1">
                <a:off x="1833" y="3339"/>
                <a:ext cx="1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1" name="Line 19"/>
              <p:cNvSpPr>
                <a:spLocks noChangeShapeType="1"/>
              </p:cNvSpPr>
              <p:nvPr/>
            </p:nvSpPr>
            <p:spPr bwMode="auto">
              <a:xfrm flipV="1">
                <a:off x="2481" y="3339"/>
                <a:ext cx="1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2" name="Line 20"/>
              <p:cNvSpPr>
                <a:spLocks noChangeShapeType="1"/>
              </p:cNvSpPr>
              <p:nvPr/>
            </p:nvSpPr>
            <p:spPr bwMode="auto">
              <a:xfrm flipV="1">
                <a:off x="3128" y="3339"/>
                <a:ext cx="1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3" name="Line 21"/>
              <p:cNvSpPr>
                <a:spLocks noChangeShapeType="1"/>
              </p:cNvSpPr>
              <p:nvPr/>
            </p:nvSpPr>
            <p:spPr bwMode="auto">
              <a:xfrm flipV="1">
                <a:off x="3775" y="3339"/>
                <a:ext cx="0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4" name="Line 22"/>
              <p:cNvSpPr>
                <a:spLocks noChangeShapeType="1"/>
              </p:cNvSpPr>
              <p:nvPr/>
            </p:nvSpPr>
            <p:spPr bwMode="auto">
              <a:xfrm flipV="1">
                <a:off x="4421" y="3339"/>
                <a:ext cx="1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5" name="Line 23"/>
              <p:cNvSpPr>
                <a:spLocks noChangeShapeType="1"/>
              </p:cNvSpPr>
              <p:nvPr/>
            </p:nvSpPr>
            <p:spPr bwMode="auto">
              <a:xfrm flipV="1">
                <a:off x="5069" y="3339"/>
                <a:ext cx="1" cy="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26" name="Rectangle 51"/>
              <p:cNvSpPr>
                <a:spLocks noChangeArrowheads="1"/>
              </p:cNvSpPr>
              <p:nvPr/>
            </p:nvSpPr>
            <p:spPr bwMode="auto">
              <a:xfrm>
                <a:off x="2352" y="3430"/>
                <a:ext cx="244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20</a:t>
                </a:r>
              </a:p>
            </p:txBody>
          </p:sp>
          <p:sp>
            <p:nvSpPr>
              <p:cNvPr id="33827" name="Rectangle 53"/>
              <p:cNvSpPr>
                <a:spLocks noChangeArrowheads="1"/>
              </p:cNvSpPr>
              <p:nvPr/>
            </p:nvSpPr>
            <p:spPr bwMode="auto">
              <a:xfrm>
                <a:off x="3646" y="3430"/>
                <a:ext cx="243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40</a:t>
                </a:r>
              </a:p>
            </p:txBody>
          </p:sp>
          <p:sp>
            <p:nvSpPr>
              <p:cNvPr id="33828" name="Rectangle 55"/>
              <p:cNvSpPr>
                <a:spLocks noChangeArrowheads="1"/>
              </p:cNvSpPr>
              <p:nvPr/>
            </p:nvSpPr>
            <p:spPr bwMode="auto">
              <a:xfrm>
                <a:off x="4941" y="3430"/>
                <a:ext cx="243" cy="2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45720" rIns="45720" anchor="ctr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60</a:t>
                </a:r>
              </a:p>
            </p:txBody>
          </p:sp>
        </p:grpSp>
        <p:sp>
          <p:nvSpPr>
            <p:cNvPr id="33815" name="Text Box 3"/>
            <p:cNvSpPr txBox="1">
              <a:spLocks noChangeArrowheads="1"/>
            </p:cNvSpPr>
            <p:nvPr/>
          </p:nvSpPr>
          <p:spPr bwMode="auto">
            <a:xfrm>
              <a:off x="1680" y="2064"/>
              <a:ext cx="3744" cy="88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u="sng"/>
                <a:t>Exercising the other leg:</a:t>
              </a:r>
            </a:p>
            <a:p>
              <a:pPr marL="0" lvl="3" algn="l" eaLnBrk="1" hangingPunct="1"/>
              <a:r>
                <a:rPr lang="en-US" sz="1700"/>
                <a:t>   decreases flow</a:t>
              </a:r>
            </a:p>
            <a:p>
              <a:pPr marL="0" lvl="3" algn="l" eaLnBrk="1" hangingPunct="1"/>
              <a:r>
                <a:rPr lang="en-US" sz="1700"/>
                <a:t>   increases extraction</a:t>
              </a:r>
            </a:p>
            <a:p>
              <a:pPr algn="l" eaLnBrk="1" hangingPunct="1"/>
              <a:r>
                <a:rPr lang="en-US" sz="1700" b="1" i="1"/>
                <a:t>When both legs are exercised, flow is controlled by the balance of opposing sympathetic and metabolic effects</a:t>
              </a:r>
            </a:p>
          </p:txBody>
        </p:sp>
        <p:sp>
          <p:nvSpPr>
            <p:cNvPr id="33816" name="Text Box 5"/>
            <p:cNvSpPr txBox="1">
              <a:spLocks noChangeArrowheads="1"/>
            </p:cNvSpPr>
            <p:nvPr/>
          </p:nvSpPr>
          <p:spPr bwMode="auto">
            <a:xfrm>
              <a:off x="3024" y="960"/>
              <a:ext cx="1384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Aft>
                  <a:spcPct val="50000"/>
                </a:spcAft>
              </a:pPr>
              <a:r>
                <a:rPr lang="en-US"/>
                <a:t>VO</a:t>
              </a:r>
              <a:r>
                <a:rPr lang="en-US" baseline="-25000"/>
                <a:t>2</a:t>
              </a:r>
              <a:r>
                <a:rPr lang="en-US"/>
                <a:t> = (F)(O</a:t>
              </a:r>
              <a:r>
                <a:rPr lang="en-US" baseline="-25000"/>
                <a:t>2</a:t>
              </a:r>
              <a:r>
                <a:rPr lang="en-US" b="1" baseline="-25000"/>
                <a:t>A</a:t>
              </a:r>
              <a:r>
                <a:rPr lang="en-US"/>
                <a:t>- O</a:t>
              </a:r>
              <a:r>
                <a:rPr lang="en-US" baseline="-25000"/>
                <a:t>2</a:t>
              </a:r>
              <a:r>
                <a:rPr lang="en-US" b="1" baseline="-25000"/>
                <a:t>V</a:t>
              </a:r>
              <a:r>
                <a:rPr lang="en-US"/>
                <a:t>)</a:t>
              </a:r>
            </a:p>
          </p:txBody>
        </p:sp>
        <p:sp>
          <p:nvSpPr>
            <p:cNvPr id="33817" name="Text Box 63"/>
            <p:cNvSpPr txBox="1">
              <a:spLocks noChangeArrowheads="1"/>
            </p:cNvSpPr>
            <p:nvPr/>
          </p:nvSpPr>
          <p:spPr bwMode="auto">
            <a:xfrm>
              <a:off x="1728" y="960"/>
              <a:ext cx="677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/>
                <a:t>O</a:t>
              </a:r>
              <a:r>
                <a:rPr lang="en-US" baseline="-25000"/>
                <a:t>2</a:t>
              </a:r>
              <a:r>
                <a:rPr lang="en-US" b="1" baseline="-25000"/>
                <a:t>A</a:t>
              </a:r>
              <a:r>
                <a:rPr lang="en-US"/>
                <a:t>- O</a:t>
              </a:r>
              <a:r>
                <a:rPr lang="en-US" baseline="-25000"/>
                <a:t>2</a:t>
              </a:r>
              <a:r>
                <a:rPr lang="en-US" b="1" baseline="-25000"/>
                <a:t>V</a:t>
              </a:r>
            </a:p>
          </p:txBody>
        </p:sp>
        <p:cxnSp>
          <p:nvCxnSpPr>
            <p:cNvPr id="33818" name="AutoShape 64"/>
            <p:cNvCxnSpPr>
              <a:cxnSpLocks noChangeShapeType="1"/>
              <a:stCxn id="33817" idx="2"/>
              <a:endCxn id="33807" idx="2"/>
            </p:cNvCxnSpPr>
            <p:nvPr/>
          </p:nvCxnSpPr>
          <p:spPr bwMode="auto">
            <a:xfrm>
              <a:off x="2067" y="1206"/>
              <a:ext cx="414" cy="38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228600"/>
            <a:ext cx="1295400" cy="381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Summary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81000" y="962025"/>
            <a:ext cx="8305800" cy="4427538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Arteriolar resistance determines distribution of flow between organs.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Vascular smooth muscle (VSM) has basal tone independent of nerves &amp; hormones.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Tone of VSM is regulated by gradual changes in RMP &amp; cell [Ca</a:t>
            </a:r>
            <a:r>
              <a:rPr lang="en-US" sz="1700" baseline="30000"/>
              <a:t>++</a:t>
            </a:r>
            <a:r>
              <a:rPr lang="en-US" sz="1700"/>
              <a:t>].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Stretch depolarizes VSM &amp; increases tone (myogenic response).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Increased local metabolism dilates VSM (metabolic regulation).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Autoregulation maintains constant flow when pressure changes (brain, heart, kidney, skeletal muscle).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Local metabolic control predominates in heart &amp; brain.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Muscle blood flow in active tissue is a balance between sympathetic (constrictor) &amp; metabolic (dilator) effects.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Neural control predominates in the splanchnic region and skin.</a:t>
            </a:r>
          </a:p>
          <a:p>
            <a:pPr algn="l" eaLnBrk="1" hangingPunct="1">
              <a:lnSpc>
                <a:spcPct val="120000"/>
              </a:lnSpc>
              <a:spcAft>
                <a:spcPct val="25000"/>
              </a:spcAft>
            </a:pPr>
            <a:r>
              <a:rPr lang="en-US" sz="1700"/>
              <a:t>Sympathetic nerves, angiotensin II and vasopressin potentiate each other</a:t>
            </a:r>
            <a:r>
              <a:rPr lang="ja-JP" altLang="en-US" sz="1700"/>
              <a:t>’</a:t>
            </a:r>
            <a:r>
              <a:rPr lang="en-US" sz="1700"/>
              <a:t>s effects.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6019800" cy="381000"/>
          </a:xfrm>
          <a:ln cap="flat">
            <a:solidFill>
              <a:schemeClr val="tx1"/>
            </a:solidFill>
          </a:ln>
        </p:spPr>
        <p:txBody>
          <a:bodyPr lIns="45720" rIns="45720"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Excitation contraction coupling in vascular smooth muscle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114800" y="6248400"/>
            <a:ext cx="4800600" cy="36671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700"/>
              <a:t>SERCA = sarcoplasmic reticulum Ca</a:t>
            </a:r>
            <a:r>
              <a:rPr lang="en-US" sz="1700" baseline="30000"/>
              <a:t>++</a:t>
            </a:r>
            <a:r>
              <a:rPr lang="en-US" sz="1700"/>
              <a:t> ATPase</a:t>
            </a:r>
          </a:p>
        </p:txBody>
      </p:sp>
      <p:grpSp>
        <p:nvGrpSpPr>
          <p:cNvPr id="7172" name="Group 52"/>
          <p:cNvGrpSpPr>
            <a:grpSpLocks/>
          </p:cNvGrpSpPr>
          <p:nvPr/>
        </p:nvGrpSpPr>
        <p:grpSpPr bwMode="auto">
          <a:xfrm>
            <a:off x="304800" y="830263"/>
            <a:ext cx="8466138" cy="5129212"/>
            <a:chOff x="192" y="523"/>
            <a:chExt cx="5333" cy="3231"/>
          </a:xfrm>
        </p:grpSpPr>
        <p:sp>
          <p:nvSpPr>
            <p:cNvPr id="7174" name="AutoShape 8"/>
            <p:cNvSpPr>
              <a:spLocks noChangeArrowheads="1"/>
            </p:cNvSpPr>
            <p:nvPr/>
          </p:nvSpPr>
          <p:spPr bwMode="auto">
            <a:xfrm>
              <a:off x="1275" y="1049"/>
              <a:ext cx="4250" cy="2407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7175" name="AutoShape 5"/>
            <p:cNvCxnSpPr>
              <a:cxnSpLocks noChangeShapeType="1"/>
              <a:stCxn id="7179" idx="2"/>
              <a:endCxn id="7178" idx="0"/>
            </p:cNvCxnSpPr>
            <p:nvPr/>
          </p:nvCxnSpPr>
          <p:spPr bwMode="auto">
            <a:xfrm rot="5400000">
              <a:off x="501" y="1287"/>
              <a:ext cx="657" cy="1"/>
            </a:xfrm>
            <a:prstGeom prst="curvedConnector3">
              <a:avLst>
                <a:gd name="adj1" fmla="val 49926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76" name="AutoShape 6"/>
            <p:cNvSpPr>
              <a:spLocks noChangeArrowheads="1"/>
            </p:cNvSpPr>
            <p:nvPr/>
          </p:nvSpPr>
          <p:spPr bwMode="auto">
            <a:xfrm>
              <a:off x="1632" y="1680"/>
              <a:ext cx="1419" cy="6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77" name="Oval 7"/>
            <p:cNvSpPr>
              <a:spLocks noChangeArrowheads="1"/>
            </p:cNvSpPr>
            <p:nvPr/>
          </p:nvSpPr>
          <p:spPr bwMode="auto">
            <a:xfrm>
              <a:off x="2940" y="1903"/>
              <a:ext cx="368" cy="336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78" name="Text Box 9"/>
            <p:cNvSpPr txBox="1">
              <a:spLocks noChangeArrowheads="1"/>
            </p:cNvSpPr>
            <p:nvPr/>
          </p:nvSpPr>
          <p:spPr bwMode="auto">
            <a:xfrm>
              <a:off x="617" y="1621"/>
              <a:ext cx="42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Ca</a:t>
              </a:r>
              <a:r>
                <a:rPr lang="en-US" sz="1700" baseline="30000"/>
                <a:t>++</a:t>
              </a:r>
            </a:p>
          </p:txBody>
        </p:sp>
        <p:sp>
          <p:nvSpPr>
            <p:cNvPr id="7179" name="Text Box 10"/>
            <p:cNvSpPr txBox="1">
              <a:spLocks noChangeArrowheads="1"/>
            </p:cNvSpPr>
            <p:nvPr/>
          </p:nvSpPr>
          <p:spPr bwMode="auto">
            <a:xfrm>
              <a:off x="192" y="723"/>
              <a:ext cx="127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Extracellular Ca</a:t>
              </a:r>
              <a:r>
                <a:rPr lang="en-US" sz="1700" baseline="30000"/>
                <a:t>++</a:t>
              </a:r>
            </a:p>
          </p:txBody>
        </p:sp>
        <p:sp>
          <p:nvSpPr>
            <p:cNvPr id="7180" name="Text Box 11"/>
            <p:cNvSpPr txBox="1">
              <a:spLocks noChangeArrowheads="1"/>
            </p:cNvSpPr>
            <p:nvPr/>
          </p:nvSpPr>
          <p:spPr bwMode="auto">
            <a:xfrm>
              <a:off x="1948" y="1963"/>
              <a:ext cx="787" cy="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 type="none" w="med" len="lg"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Ca</a:t>
              </a:r>
              <a:r>
                <a:rPr lang="en-US" sz="1700" baseline="30000"/>
                <a:t>++ </a:t>
              </a:r>
              <a:r>
                <a:rPr lang="en-US" sz="1700"/>
                <a:t>stores</a:t>
              </a:r>
            </a:p>
          </p:txBody>
        </p:sp>
        <p:sp>
          <p:nvSpPr>
            <p:cNvPr id="7181" name="Text Box 12"/>
            <p:cNvSpPr txBox="1">
              <a:spLocks noChangeArrowheads="1"/>
            </p:cNvSpPr>
            <p:nvPr/>
          </p:nvSpPr>
          <p:spPr bwMode="auto">
            <a:xfrm>
              <a:off x="1450" y="2587"/>
              <a:ext cx="44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Ca</a:t>
              </a:r>
              <a:r>
                <a:rPr lang="en-US" sz="1700" baseline="30000"/>
                <a:t>++</a:t>
              </a:r>
            </a:p>
          </p:txBody>
        </p:sp>
        <p:sp>
          <p:nvSpPr>
            <p:cNvPr id="7182" name="AutoShape 13"/>
            <p:cNvSpPr>
              <a:spLocks noChangeArrowheads="1"/>
            </p:cNvSpPr>
            <p:nvPr/>
          </p:nvSpPr>
          <p:spPr bwMode="auto">
            <a:xfrm rot="-5400000">
              <a:off x="1094" y="1864"/>
              <a:ext cx="215" cy="415"/>
            </a:xfrm>
            <a:prstGeom prst="can">
              <a:avLst>
                <a:gd name="adj" fmla="val 33681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3" name="AutoShape 14"/>
            <p:cNvSpPr>
              <a:spLocks noChangeArrowheads="1"/>
            </p:cNvSpPr>
            <p:nvPr/>
          </p:nvSpPr>
          <p:spPr bwMode="auto">
            <a:xfrm rot="5400000">
              <a:off x="1133" y="1785"/>
              <a:ext cx="646" cy="5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1584" y="1160"/>
              <a:ext cx="172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Ryanodine receptor</a:t>
              </a:r>
            </a:p>
            <a:p>
              <a:pPr algn="l"/>
              <a:r>
                <a:rPr lang="en-US" sz="1700"/>
                <a:t>(SR Ca</a:t>
              </a:r>
              <a:r>
                <a:rPr lang="en-US" sz="1700" baseline="30000"/>
                <a:t>++</a:t>
              </a:r>
              <a:r>
                <a:rPr lang="en-US" sz="1700"/>
                <a:t> release channel)</a:t>
              </a:r>
            </a:p>
          </p:txBody>
        </p:sp>
        <p:cxnSp>
          <p:nvCxnSpPr>
            <p:cNvPr id="7185" name="AutoShape 16"/>
            <p:cNvCxnSpPr>
              <a:cxnSpLocks noChangeShapeType="1"/>
              <a:stCxn id="7184" idx="1"/>
              <a:endCxn id="7183" idx="1"/>
            </p:cNvCxnSpPr>
            <p:nvPr/>
          </p:nvCxnSpPr>
          <p:spPr bwMode="auto">
            <a:xfrm rot="10800000" flipV="1">
              <a:off x="1456" y="1350"/>
              <a:ext cx="123" cy="474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6" name="AutoShape 17"/>
            <p:cNvCxnSpPr>
              <a:cxnSpLocks noChangeShapeType="1"/>
              <a:stCxn id="7178" idx="2"/>
              <a:endCxn id="7183" idx="2"/>
            </p:cNvCxnSpPr>
            <p:nvPr/>
          </p:nvCxnSpPr>
          <p:spPr bwMode="auto">
            <a:xfrm rot="16200000" flipH="1">
              <a:off x="1109" y="1577"/>
              <a:ext cx="215" cy="775"/>
            </a:xfrm>
            <a:prstGeom prst="curvedConnector4">
              <a:avLst>
                <a:gd name="adj1" fmla="val 103255"/>
                <a:gd name="adj2" fmla="val 65028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7" name="AutoShape 19"/>
            <p:cNvCxnSpPr>
              <a:cxnSpLocks noChangeShapeType="1"/>
              <a:stCxn id="7180" idx="1"/>
              <a:endCxn id="7181" idx="0"/>
            </p:cNvCxnSpPr>
            <p:nvPr/>
          </p:nvCxnSpPr>
          <p:spPr bwMode="auto">
            <a:xfrm rot="10800000" flipV="1">
              <a:off x="1673" y="2074"/>
              <a:ext cx="275" cy="508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1776" y="3024"/>
              <a:ext cx="159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Contractile mechanism                                                                       </a:t>
              </a:r>
            </a:p>
          </p:txBody>
        </p:sp>
        <p:cxnSp>
          <p:nvCxnSpPr>
            <p:cNvPr id="7189" name="AutoShape 21"/>
            <p:cNvCxnSpPr>
              <a:cxnSpLocks noChangeShapeType="1"/>
              <a:stCxn id="7181" idx="3"/>
              <a:endCxn id="7188" idx="0"/>
            </p:cNvCxnSpPr>
            <p:nvPr/>
          </p:nvCxnSpPr>
          <p:spPr bwMode="auto">
            <a:xfrm>
              <a:off x="1901" y="2703"/>
              <a:ext cx="674" cy="316"/>
            </a:xfrm>
            <a:prstGeom prst="curvedConnector2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0" name="AutoShape 22"/>
            <p:cNvCxnSpPr>
              <a:cxnSpLocks noChangeShapeType="1"/>
              <a:stCxn id="7188" idx="0"/>
              <a:endCxn id="7196" idx="2"/>
            </p:cNvCxnSpPr>
            <p:nvPr/>
          </p:nvCxnSpPr>
          <p:spPr bwMode="auto">
            <a:xfrm rot="-5400000">
              <a:off x="2818" y="2388"/>
              <a:ext cx="388" cy="874"/>
            </a:xfrm>
            <a:prstGeom prst="curvedConnector3">
              <a:avLst>
                <a:gd name="adj1" fmla="val 50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1" name="Text Box 23"/>
            <p:cNvSpPr txBox="1">
              <a:spLocks noChangeArrowheads="1"/>
            </p:cNvSpPr>
            <p:nvPr/>
          </p:nvSpPr>
          <p:spPr bwMode="auto">
            <a:xfrm>
              <a:off x="3500" y="1104"/>
              <a:ext cx="964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Sarcoplasmic recticulum</a:t>
              </a:r>
            </a:p>
          </p:txBody>
        </p:sp>
        <p:sp>
          <p:nvSpPr>
            <p:cNvPr id="7192" name="Line 24"/>
            <p:cNvSpPr>
              <a:spLocks noChangeShapeType="1"/>
            </p:cNvSpPr>
            <p:nvPr/>
          </p:nvSpPr>
          <p:spPr bwMode="auto">
            <a:xfrm flipH="1">
              <a:off x="3068" y="1392"/>
              <a:ext cx="432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3346" y="1640"/>
              <a:ext cx="1152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SR Ca</a:t>
              </a:r>
              <a:r>
                <a:rPr lang="en-US" sz="1700" baseline="30000"/>
                <a:t>++</a:t>
              </a:r>
              <a:r>
                <a:rPr lang="en-US" sz="1700"/>
                <a:t> ATPase</a:t>
              </a:r>
            </a:p>
          </p:txBody>
        </p:sp>
        <p:sp>
          <p:nvSpPr>
            <p:cNvPr id="7194" name="Line 26"/>
            <p:cNvSpPr>
              <a:spLocks noChangeShapeType="1"/>
            </p:cNvSpPr>
            <p:nvPr/>
          </p:nvSpPr>
          <p:spPr bwMode="auto">
            <a:xfrm flipH="1">
              <a:off x="3164" y="1776"/>
              <a:ext cx="192" cy="14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95" name="Oval 27"/>
            <p:cNvSpPr>
              <a:spLocks noChangeArrowheads="1"/>
            </p:cNvSpPr>
            <p:nvPr/>
          </p:nvSpPr>
          <p:spPr bwMode="auto">
            <a:xfrm>
              <a:off x="4608" y="1056"/>
              <a:ext cx="476" cy="336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med" len="lg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96" name="Text Box 28"/>
            <p:cNvSpPr txBox="1">
              <a:spLocks noChangeArrowheads="1"/>
            </p:cNvSpPr>
            <p:nvPr/>
          </p:nvSpPr>
          <p:spPr bwMode="auto">
            <a:xfrm>
              <a:off x="3226" y="2395"/>
              <a:ext cx="44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Ca</a:t>
              </a:r>
              <a:r>
                <a:rPr lang="en-US" sz="1700" baseline="30000"/>
                <a:t>++</a:t>
              </a:r>
            </a:p>
          </p:txBody>
        </p:sp>
        <p:sp>
          <p:nvSpPr>
            <p:cNvPr id="7197" name="Text Box 29"/>
            <p:cNvSpPr txBox="1">
              <a:spLocks noChangeArrowheads="1"/>
            </p:cNvSpPr>
            <p:nvPr/>
          </p:nvSpPr>
          <p:spPr bwMode="auto">
            <a:xfrm>
              <a:off x="4858" y="523"/>
              <a:ext cx="44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Ca</a:t>
              </a:r>
              <a:r>
                <a:rPr lang="en-US" sz="1700" baseline="30000"/>
                <a:t>++</a:t>
              </a:r>
            </a:p>
          </p:txBody>
        </p:sp>
        <p:cxnSp>
          <p:nvCxnSpPr>
            <p:cNvPr id="7198" name="AutoShape 30"/>
            <p:cNvCxnSpPr>
              <a:cxnSpLocks noChangeShapeType="1"/>
              <a:stCxn id="7196" idx="0"/>
              <a:endCxn id="7197" idx="2"/>
            </p:cNvCxnSpPr>
            <p:nvPr/>
          </p:nvCxnSpPr>
          <p:spPr bwMode="auto">
            <a:xfrm rot="-5400000">
              <a:off x="3449" y="759"/>
              <a:ext cx="1631" cy="1632"/>
            </a:xfrm>
            <a:prstGeom prst="bentConnector3">
              <a:avLst>
                <a:gd name="adj1" fmla="val 11769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9" name="AutoShape 31"/>
            <p:cNvCxnSpPr>
              <a:cxnSpLocks noChangeShapeType="1"/>
              <a:stCxn id="7196" idx="0"/>
              <a:endCxn id="7180" idx="3"/>
            </p:cNvCxnSpPr>
            <p:nvPr/>
          </p:nvCxnSpPr>
          <p:spPr bwMode="auto">
            <a:xfrm rot="5400000" flipH="1">
              <a:off x="2934" y="1875"/>
              <a:ext cx="316" cy="714"/>
            </a:xfrm>
            <a:prstGeom prst="bentConnector2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0" name="Text Box 32"/>
            <p:cNvSpPr txBox="1">
              <a:spLocks noChangeArrowheads="1"/>
            </p:cNvSpPr>
            <p:nvPr/>
          </p:nvSpPr>
          <p:spPr bwMode="auto">
            <a:xfrm>
              <a:off x="4456" y="527"/>
              <a:ext cx="371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/>
                <a:t>Na</a:t>
              </a:r>
              <a:r>
                <a:rPr lang="en-US" sz="1700" baseline="30000"/>
                <a:t>+</a:t>
              </a:r>
            </a:p>
          </p:txBody>
        </p:sp>
        <p:sp>
          <p:nvSpPr>
            <p:cNvPr id="7201" name="Line 33"/>
            <p:cNvSpPr>
              <a:spLocks noChangeShapeType="1"/>
            </p:cNvSpPr>
            <p:nvPr/>
          </p:nvSpPr>
          <p:spPr bwMode="auto">
            <a:xfrm>
              <a:off x="4608" y="768"/>
              <a:ext cx="0" cy="7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202" name="Text Box 34"/>
            <p:cNvSpPr txBox="1">
              <a:spLocks noChangeArrowheads="1"/>
            </p:cNvSpPr>
            <p:nvPr/>
          </p:nvSpPr>
          <p:spPr bwMode="auto">
            <a:xfrm>
              <a:off x="432" y="3360"/>
              <a:ext cx="3840" cy="394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med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700" b="1" dirty="0"/>
                <a:t>L-type </a:t>
              </a:r>
              <a:r>
                <a:rPr lang="en-US" sz="1700" b="1" dirty="0" err="1"/>
                <a:t>Ca</a:t>
              </a:r>
              <a:r>
                <a:rPr lang="en-US" sz="1700" b="1" baseline="30000" dirty="0"/>
                <a:t>++</a:t>
              </a:r>
              <a:r>
                <a:rPr lang="en-US" sz="1700" b="1" dirty="0"/>
                <a:t> channels (</a:t>
              </a:r>
              <a:r>
                <a:rPr lang="en-US" sz="1700" b="1" dirty="0" err="1"/>
                <a:t>dihydropyridine</a:t>
              </a:r>
              <a:r>
                <a:rPr lang="en-US" sz="1700" b="1" dirty="0"/>
                <a:t> receptors) are voltage gated, open with depolarization of cell membrane</a:t>
              </a:r>
            </a:p>
          </p:txBody>
        </p:sp>
        <p:cxnSp>
          <p:nvCxnSpPr>
            <p:cNvPr id="7203" name="AutoShape 44"/>
            <p:cNvCxnSpPr>
              <a:cxnSpLocks noChangeShapeType="1"/>
              <a:stCxn id="7202" idx="1"/>
              <a:endCxn id="7182" idx="2"/>
            </p:cNvCxnSpPr>
            <p:nvPr/>
          </p:nvCxnSpPr>
          <p:spPr bwMode="auto">
            <a:xfrm rot="10800000" flipH="1">
              <a:off x="427" y="2186"/>
              <a:ext cx="775" cy="1371"/>
            </a:xfrm>
            <a:prstGeom prst="curvedConnector4">
              <a:avLst>
                <a:gd name="adj1" fmla="val -17935"/>
                <a:gd name="adj2" fmla="val 57403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3" name="Text Box 36"/>
          <p:cNvSpPr txBox="1">
            <a:spLocks noChangeArrowheads="1"/>
          </p:cNvSpPr>
          <p:nvPr/>
        </p:nvSpPr>
        <p:spPr bwMode="auto">
          <a:xfrm>
            <a:off x="2286000" y="533400"/>
            <a:ext cx="4546600" cy="6254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700" b="1" i="1"/>
              <a:t>No T tubules and no fast Na</a:t>
            </a:r>
            <a:r>
              <a:rPr lang="en-US" sz="1700" b="1" i="1" baseline="30000"/>
              <a:t>+</a:t>
            </a:r>
            <a:r>
              <a:rPr lang="en-US" sz="1700" b="1" i="1"/>
              <a:t> channels.</a:t>
            </a:r>
          </a:p>
          <a:p>
            <a:pPr algn="l"/>
            <a:r>
              <a:rPr lang="en-US" sz="1700" b="1" i="1"/>
              <a:t>Ca</a:t>
            </a:r>
            <a:r>
              <a:rPr lang="en-US" sz="1700" b="1" i="1" baseline="30000"/>
              <a:t>++</a:t>
            </a:r>
            <a:r>
              <a:rPr lang="en-US" sz="1700" b="1" i="1"/>
              <a:t> enters cells via L-type Ca</a:t>
            </a:r>
            <a:r>
              <a:rPr lang="en-US" sz="1700" b="1" i="1" baseline="30000"/>
              <a:t>++</a:t>
            </a:r>
            <a:r>
              <a:rPr lang="en-US" sz="1700" b="1" i="1"/>
              <a:t> channels.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61950" y="152400"/>
            <a:ext cx="8401050" cy="381000"/>
          </a:xfrm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Membrane potential of VSM controls cell [Ca</a:t>
            </a:r>
            <a:r>
              <a:rPr lang="en-US" baseline="30000">
                <a:solidFill>
                  <a:schemeClr val="tx1"/>
                </a:solidFill>
                <a:latin typeface="Arial" charset="0"/>
                <a:ea typeface="ＭＳ Ｐゴシック" charset="0"/>
              </a:rPr>
              <a:t>++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] via voltage gated Ca</a:t>
            </a:r>
            <a:r>
              <a:rPr lang="en-US" baseline="30000">
                <a:solidFill>
                  <a:schemeClr val="tx1"/>
                </a:solidFill>
                <a:latin typeface="Arial" charset="0"/>
                <a:ea typeface="ＭＳ Ｐゴシック" charset="0"/>
              </a:rPr>
              <a:t>++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 channels</a:t>
            </a:r>
          </a:p>
        </p:txBody>
      </p:sp>
      <p:grpSp>
        <p:nvGrpSpPr>
          <p:cNvPr id="8195" name="Group 49"/>
          <p:cNvGrpSpPr>
            <a:grpSpLocks/>
          </p:cNvGrpSpPr>
          <p:nvPr/>
        </p:nvGrpSpPr>
        <p:grpSpPr bwMode="auto">
          <a:xfrm>
            <a:off x="704850" y="685800"/>
            <a:ext cx="7677150" cy="5934075"/>
            <a:chOff x="588" y="432"/>
            <a:chExt cx="4836" cy="3738"/>
          </a:xfrm>
        </p:grpSpPr>
        <p:sp>
          <p:nvSpPr>
            <p:cNvPr id="8197" name="Text Box 36"/>
            <p:cNvSpPr txBox="1">
              <a:spLocks noChangeArrowheads="1"/>
            </p:cNvSpPr>
            <p:nvPr/>
          </p:nvSpPr>
          <p:spPr bwMode="auto">
            <a:xfrm>
              <a:off x="655" y="2928"/>
              <a:ext cx="4396" cy="124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ct val="30000"/>
                </a:spcAft>
              </a:pPr>
              <a:r>
                <a:rPr lang="en-US" sz="1700" b="1" u="sng" dirty="0"/>
                <a:t>Vascular smooth muscle (VSM)</a:t>
              </a:r>
              <a:r>
                <a:rPr lang="en-US" sz="1700" u="sng" dirty="0"/>
                <a:t> exhibits</a:t>
              </a:r>
            </a:p>
            <a:p>
              <a:pPr algn="l" eaLnBrk="1" hangingPunct="1">
                <a:spcAft>
                  <a:spcPct val="30000"/>
                </a:spcAft>
              </a:pPr>
              <a:r>
                <a:rPr lang="en-US" sz="1700" dirty="0"/>
                <a:t>Intrinsic tone independent of nervous or hormonal input</a:t>
              </a:r>
            </a:p>
            <a:p>
              <a:pPr algn="l" eaLnBrk="1" hangingPunct="1">
                <a:spcAft>
                  <a:spcPct val="30000"/>
                </a:spcAft>
              </a:pPr>
              <a:r>
                <a:rPr lang="en-US" sz="1700" dirty="0"/>
                <a:t>Sustained graded contraction without action potentials.</a:t>
              </a:r>
            </a:p>
            <a:p>
              <a:pPr algn="l" eaLnBrk="1" hangingPunct="1">
                <a:spcAft>
                  <a:spcPct val="30000"/>
                </a:spcAft>
              </a:pPr>
              <a:r>
                <a:rPr lang="en-US" sz="1700" dirty="0"/>
                <a:t>Level of intrinsic tone is directly related to resting membrane potential (depolarization increases tone).</a:t>
              </a:r>
            </a:p>
            <a:p>
              <a:pPr algn="l" eaLnBrk="1" hangingPunct="1">
                <a:spcAft>
                  <a:spcPct val="30000"/>
                </a:spcAft>
              </a:pPr>
              <a:r>
                <a:rPr lang="en-US" sz="1700" dirty="0"/>
                <a:t>Nervous &amp; hormonal control is superimposed on intrinsic tone.</a:t>
              </a:r>
            </a:p>
          </p:txBody>
        </p:sp>
        <p:grpSp>
          <p:nvGrpSpPr>
            <p:cNvPr id="8198" name="Group 48"/>
            <p:cNvGrpSpPr>
              <a:grpSpLocks/>
            </p:cNvGrpSpPr>
            <p:nvPr/>
          </p:nvGrpSpPr>
          <p:grpSpPr bwMode="auto">
            <a:xfrm>
              <a:off x="588" y="432"/>
              <a:ext cx="2964" cy="2352"/>
              <a:chOff x="588" y="432"/>
              <a:chExt cx="2964" cy="2352"/>
            </a:xfrm>
          </p:grpSpPr>
          <p:grpSp>
            <p:nvGrpSpPr>
              <p:cNvPr id="8200" name="Group 5"/>
              <p:cNvGrpSpPr>
                <a:grpSpLocks/>
              </p:cNvGrpSpPr>
              <p:nvPr/>
            </p:nvGrpSpPr>
            <p:grpSpPr bwMode="auto">
              <a:xfrm>
                <a:off x="1454" y="474"/>
                <a:ext cx="1780" cy="1661"/>
                <a:chOff x="1536" y="1392"/>
                <a:chExt cx="1680" cy="1680"/>
              </a:xfrm>
            </p:grpSpPr>
            <p:sp>
              <p:nvSpPr>
                <p:cNvPr id="8223" name="Line 3"/>
                <p:cNvSpPr>
                  <a:spLocks noChangeShapeType="1"/>
                </p:cNvSpPr>
                <p:nvPr/>
              </p:nvSpPr>
              <p:spPr bwMode="auto">
                <a:xfrm>
                  <a:off x="1536" y="1392"/>
                  <a:ext cx="0" cy="168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24" name="Line 4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376" y="2232"/>
                  <a:ext cx="0" cy="168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01" name="Freeform 6"/>
              <p:cNvSpPr>
                <a:spLocks/>
              </p:cNvSpPr>
              <p:nvPr/>
            </p:nvSpPr>
            <p:spPr bwMode="auto">
              <a:xfrm>
                <a:off x="1454" y="730"/>
                <a:ext cx="1950" cy="1405"/>
              </a:xfrm>
              <a:custGeom>
                <a:avLst/>
                <a:gdLst>
                  <a:gd name="T0" fmla="*/ 0 w 2160"/>
                  <a:gd name="T1" fmla="*/ 1246 h 1584"/>
                  <a:gd name="T2" fmla="*/ 391 w 2160"/>
                  <a:gd name="T3" fmla="*/ 1208 h 1584"/>
                  <a:gd name="T4" fmla="*/ 596 w 2160"/>
                  <a:gd name="T5" fmla="*/ 1096 h 1584"/>
                  <a:gd name="T6" fmla="*/ 767 w 2160"/>
                  <a:gd name="T7" fmla="*/ 924 h 1584"/>
                  <a:gd name="T8" fmla="*/ 900 w 2160"/>
                  <a:gd name="T9" fmla="*/ 718 h 1584"/>
                  <a:gd name="T10" fmla="*/ 1291 w 2160"/>
                  <a:gd name="T11" fmla="*/ 151 h 1584"/>
                  <a:gd name="T12" fmla="*/ 1760 w 2160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0"/>
                  <a:gd name="T22" fmla="*/ 0 h 1584"/>
                  <a:gd name="T23" fmla="*/ 2160 w 2160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" h="1584">
                    <a:moveTo>
                      <a:pt x="0" y="1584"/>
                    </a:moveTo>
                    <a:cubicBezTo>
                      <a:pt x="180" y="1576"/>
                      <a:pt x="358" y="1568"/>
                      <a:pt x="480" y="1536"/>
                    </a:cubicBezTo>
                    <a:cubicBezTo>
                      <a:pt x="602" y="1504"/>
                      <a:pt x="654" y="1454"/>
                      <a:pt x="731" y="1394"/>
                    </a:cubicBezTo>
                    <a:cubicBezTo>
                      <a:pt x="808" y="1334"/>
                      <a:pt x="880" y="1255"/>
                      <a:pt x="942" y="1175"/>
                    </a:cubicBezTo>
                    <a:cubicBezTo>
                      <a:pt x="1004" y="1095"/>
                      <a:pt x="997" y="1076"/>
                      <a:pt x="1104" y="912"/>
                    </a:cubicBezTo>
                    <a:cubicBezTo>
                      <a:pt x="1211" y="748"/>
                      <a:pt x="1408" y="344"/>
                      <a:pt x="1584" y="192"/>
                    </a:cubicBezTo>
                    <a:cubicBezTo>
                      <a:pt x="1760" y="40"/>
                      <a:pt x="1960" y="20"/>
                      <a:pt x="2160" y="0"/>
                    </a:cubicBezTo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02" name="Text Box 7"/>
              <p:cNvSpPr txBox="1">
                <a:spLocks noChangeArrowheads="1"/>
              </p:cNvSpPr>
              <p:nvPr/>
            </p:nvSpPr>
            <p:spPr bwMode="auto">
              <a:xfrm>
                <a:off x="1326" y="2263"/>
                <a:ext cx="26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-70</a:t>
                </a:r>
              </a:p>
            </p:txBody>
          </p:sp>
          <p:sp>
            <p:nvSpPr>
              <p:cNvPr id="8203" name="Text Box 8"/>
              <p:cNvSpPr txBox="1">
                <a:spLocks noChangeArrowheads="1"/>
              </p:cNvSpPr>
              <p:nvPr/>
            </p:nvSpPr>
            <p:spPr bwMode="auto">
              <a:xfrm>
                <a:off x="1770" y="2263"/>
                <a:ext cx="26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-50</a:t>
                </a:r>
              </a:p>
            </p:txBody>
          </p:sp>
          <p:sp>
            <p:nvSpPr>
              <p:cNvPr id="8204" name="Text Box 9"/>
              <p:cNvSpPr txBox="1">
                <a:spLocks noChangeArrowheads="1"/>
              </p:cNvSpPr>
              <p:nvPr/>
            </p:nvSpPr>
            <p:spPr bwMode="auto">
              <a:xfrm>
                <a:off x="2217" y="2263"/>
                <a:ext cx="26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-30</a:t>
                </a:r>
              </a:p>
            </p:txBody>
          </p:sp>
          <p:sp>
            <p:nvSpPr>
              <p:cNvPr id="8205" name="Text Box 10"/>
              <p:cNvSpPr txBox="1">
                <a:spLocks noChangeArrowheads="1"/>
              </p:cNvSpPr>
              <p:nvPr/>
            </p:nvSpPr>
            <p:spPr bwMode="auto">
              <a:xfrm>
                <a:off x="2662" y="2263"/>
                <a:ext cx="265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-10</a:t>
                </a:r>
              </a:p>
            </p:txBody>
          </p:sp>
          <p:sp>
            <p:nvSpPr>
              <p:cNvPr id="8206" name="Text Box 11"/>
              <p:cNvSpPr txBox="1">
                <a:spLocks noChangeArrowheads="1"/>
              </p:cNvSpPr>
              <p:nvPr/>
            </p:nvSpPr>
            <p:spPr bwMode="auto">
              <a:xfrm>
                <a:off x="3107" y="2264"/>
                <a:ext cx="299" cy="23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+10</a:t>
                </a:r>
              </a:p>
            </p:txBody>
          </p:sp>
          <p:grpSp>
            <p:nvGrpSpPr>
              <p:cNvPr id="8207" name="Group 21"/>
              <p:cNvGrpSpPr>
                <a:grpSpLocks/>
              </p:cNvGrpSpPr>
              <p:nvPr/>
            </p:nvGrpSpPr>
            <p:grpSpPr bwMode="auto">
              <a:xfrm>
                <a:off x="1453" y="2135"/>
                <a:ext cx="1784" cy="94"/>
                <a:chOff x="1920" y="3024"/>
                <a:chExt cx="2019" cy="106"/>
              </a:xfrm>
            </p:grpSpPr>
            <p:sp>
              <p:nvSpPr>
                <p:cNvPr id="8218" name="Line 16"/>
                <p:cNvSpPr>
                  <a:spLocks noChangeShapeType="1"/>
                </p:cNvSpPr>
                <p:nvPr/>
              </p:nvSpPr>
              <p:spPr bwMode="auto">
                <a:xfrm>
                  <a:off x="3938" y="3024"/>
                  <a:ext cx="1" cy="10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19" name="Line 17"/>
                <p:cNvSpPr>
                  <a:spLocks noChangeShapeType="1"/>
                </p:cNvSpPr>
                <p:nvPr/>
              </p:nvSpPr>
              <p:spPr bwMode="auto">
                <a:xfrm>
                  <a:off x="2929" y="3024"/>
                  <a:ext cx="1" cy="10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20" name="Line 18"/>
                <p:cNvSpPr>
                  <a:spLocks noChangeShapeType="1"/>
                </p:cNvSpPr>
                <p:nvPr/>
              </p:nvSpPr>
              <p:spPr bwMode="auto">
                <a:xfrm>
                  <a:off x="3433" y="3024"/>
                  <a:ext cx="1" cy="10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21" name="Line 19"/>
                <p:cNvSpPr>
                  <a:spLocks noChangeShapeType="1"/>
                </p:cNvSpPr>
                <p:nvPr/>
              </p:nvSpPr>
              <p:spPr bwMode="auto">
                <a:xfrm>
                  <a:off x="2424" y="3024"/>
                  <a:ext cx="1" cy="10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222" name="Line 20"/>
                <p:cNvSpPr>
                  <a:spLocks noChangeShapeType="1"/>
                </p:cNvSpPr>
                <p:nvPr/>
              </p:nvSpPr>
              <p:spPr bwMode="auto">
                <a:xfrm>
                  <a:off x="1920" y="3024"/>
                  <a:ext cx="1" cy="106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 type="non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08" name="Text Box 22"/>
              <p:cNvSpPr txBox="1">
                <a:spLocks noChangeArrowheads="1"/>
              </p:cNvSpPr>
              <p:nvPr/>
            </p:nvSpPr>
            <p:spPr bwMode="auto">
              <a:xfrm rot="-5400000">
                <a:off x="94" y="1070"/>
                <a:ext cx="1401" cy="41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/>
                  <a:t>Open probability of</a:t>
                </a:r>
              </a:p>
              <a:p>
                <a:pPr algn="l" eaLnBrk="1" hangingPunct="1"/>
                <a:r>
                  <a:rPr lang="en-US"/>
                  <a:t> Ca</a:t>
                </a:r>
                <a:r>
                  <a:rPr lang="en-US" baseline="30000"/>
                  <a:t>++</a:t>
                </a:r>
                <a:r>
                  <a:rPr lang="en-US"/>
                  <a:t> channels</a:t>
                </a:r>
              </a:p>
            </p:txBody>
          </p:sp>
          <p:sp>
            <p:nvSpPr>
              <p:cNvPr id="8209" name="Text Box 23"/>
              <p:cNvSpPr txBox="1">
                <a:spLocks noChangeArrowheads="1"/>
              </p:cNvSpPr>
              <p:nvPr/>
            </p:nvSpPr>
            <p:spPr bwMode="auto">
              <a:xfrm>
                <a:off x="1127" y="1284"/>
                <a:ext cx="25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0.2</a:t>
                </a:r>
              </a:p>
            </p:txBody>
          </p:sp>
          <p:sp>
            <p:nvSpPr>
              <p:cNvPr id="8210" name="Text Box 24"/>
              <p:cNvSpPr txBox="1">
                <a:spLocks noChangeArrowheads="1"/>
              </p:cNvSpPr>
              <p:nvPr/>
            </p:nvSpPr>
            <p:spPr bwMode="auto">
              <a:xfrm>
                <a:off x="1127" y="1709"/>
                <a:ext cx="25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0.1</a:t>
                </a:r>
              </a:p>
            </p:txBody>
          </p:sp>
          <p:sp>
            <p:nvSpPr>
              <p:cNvPr id="8211" name="Text Box 25"/>
              <p:cNvSpPr txBox="1">
                <a:spLocks noChangeArrowheads="1"/>
              </p:cNvSpPr>
              <p:nvPr/>
            </p:nvSpPr>
            <p:spPr bwMode="auto">
              <a:xfrm>
                <a:off x="1127" y="859"/>
                <a:ext cx="25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0.3</a:t>
                </a:r>
              </a:p>
            </p:txBody>
          </p:sp>
          <p:sp>
            <p:nvSpPr>
              <p:cNvPr id="8212" name="Text Box 26"/>
              <p:cNvSpPr txBox="1">
                <a:spLocks noChangeArrowheads="1"/>
              </p:cNvSpPr>
              <p:nvPr/>
            </p:nvSpPr>
            <p:spPr bwMode="auto">
              <a:xfrm>
                <a:off x="1127" y="432"/>
                <a:ext cx="25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0.4</a:t>
                </a:r>
              </a:p>
            </p:txBody>
          </p:sp>
          <p:sp>
            <p:nvSpPr>
              <p:cNvPr id="8213" name="Line 27"/>
              <p:cNvSpPr>
                <a:spLocks noChangeShapeType="1"/>
              </p:cNvSpPr>
              <p:nvPr/>
            </p:nvSpPr>
            <p:spPr bwMode="auto">
              <a:xfrm>
                <a:off x="1412" y="1795"/>
                <a:ext cx="42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4" name="Line 28"/>
              <p:cNvSpPr>
                <a:spLocks noChangeShapeType="1"/>
              </p:cNvSpPr>
              <p:nvPr/>
            </p:nvSpPr>
            <p:spPr bwMode="auto">
              <a:xfrm>
                <a:off x="1412" y="517"/>
                <a:ext cx="42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5" name="Line 29"/>
              <p:cNvSpPr>
                <a:spLocks noChangeShapeType="1"/>
              </p:cNvSpPr>
              <p:nvPr/>
            </p:nvSpPr>
            <p:spPr bwMode="auto">
              <a:xfrm>
                <a:off x="1412" y="943"/>
                <a:ext cx="42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6" name="Line 30"/>
              <p:cNvSpPr>
                <a:spLocks noChangeShapeType="1"/>
              </p:cNvSpPr>
              <p:nvPr/>
            </p:nvSpPr>
            <p:spPr bwMode="auto">
              <a:xfrm>
                <a:off x="1412" y="1369"/>
                <a:ext cx="42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7" name="Text Box 34"/>
              <p:cNvSpPr txBox="1">
                <a:spLocks noChangeArrowheads="1"/>
              </p:cNvSpPr>
              <p:nvPr/>
            </p:nvSpPr>
            <p:spPr bwMode="auto">
              <a:xfrm>
                <a:off x="1212" y="2543"/>
                <a:ext cx="2340" cy="24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/>
                  <a:t>Resting Membrane Potential (</a:t>
                </a:r>
                <a:r>
                  <a:rPr lang="en-US" b="1"/>
                  <a:t>RMP</a:t>
                </a:r>
                <a:r>
                  <a:rPr lang="en-US"/>
                  <a:t>)</a:t>
                </a:r>
              </a:p>
            </p:txBody>
          </p:sp>
        </p:grpSp>
        <p:sp>
          <p:nvSpPr>
            <p:cNvPr id="8199" name="Text Box 46"/>
            <p:cNvSpPr txBox="1">
              <a:spLocks noChangeArrowheads="1"/>
            </p:cNvSpPr>
            <p:nvPr/>
          </p:nvSpPr>
          <p:spPr bwMode="auto">
            <a:xfrm>
              <a:off x="3168" y="1200"/>
              <a:ext cx="2256" cy="36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000000"/>
              </a:solidFill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lnSpc>
                  <a:spcPct val="90000"/>
                </a:lnSpc>
                <a:spcAft>
                  <a:spcPct val="30000"/>
                </a:spcAft>
              </a:pPr>
              <a:r>
                <a:rPr lang="en-US" sz="1700"/>
                <a:t>L type voltage gated Ca</a:t>
              </a:r>
              <a:r>
                <a:rPr lang="en-US" sz="1700" baseline="30000"/>
                <a:t>++</a:t>
              </a:r>
              <a:r>
                <a:rPr lang="en-US" sz="1700"/>
                <a:t> channels are activated by depolarization.</a:t>
              </a:r>
            </a:p>
          </p:txBody>
        </p:sp>
      </p:grpSp>
      <p:sp>
        <p:nvSpPr>
          <p:cNvPr id="8196" name="Text Box 50"/>
          <p:cNvSpPr txBox="1">
            <a:spLocks noChangeArrowheads="1"/>
          </p:cNvSpPr>
          <p:nvPr/>
        </p:nvSpPr>
        <p:spPr bwMode="auto">
          <a:xfrm>
            <a:off x="5791200" y="3048000"/>
            <a:ext cx="3124200" cy="103822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 b="1"/>
              <a:t>VSM  RMP</a:t>
            </a:r>
            <a:r>
              <a:rPr lang="en-US" sz="1700"/>
              <a:t> = - 40 to - 55 Mv</a:t>
            </a:r>
          </a:p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/>
              <a:t>RMP is a mostly a K</a:t>
            </a:r>
            <a:r>
              <a:rPr lang="en-US" sz="1700" baseline="30000"/>
              <a:t>+</a:t>
            </a:r>
            <a:r>
              <a:rPr lang="en-US" sz="1700"/>
              <a:t> diffusion potential.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150812"/>
            <a:ext cx="5410200" cy="382588"/>
          </a:xfrm>
        </p:spPr>
        <p:txBody>
          <a:bodyPr anchorCtr="1">
            <a:spAutoFit/>
          </a:bodyPr>
          <a:lstStyle/>
          <a:p>
            <a:pPr algn="l"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Contraction of VSM depends on intracellular [Ca</a:t>
            </a:r>
            <a:r>
              <a:rPr lang="en-US" baseline="30000">
                <a:solidFill>
                  <a:schemeClr val="tx1"/>
                </a:solidFill>
                <a:latin typeface="Arial" charset="0"/>
                <a:ea typeface="ＭＳ Ｐゴシック" charset="0"/>
              </a:rPr>
              <a:t>++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</a:rPr>
              <a:t>]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01638" y="698535"/>
            <a:ext cx="2587625" cy="4225890"/>
            <a:chOff x="401638" y="698535"/>
            <a:chExt cx="2587625" cy="4225890"/>
          </a:xfrm>
        </p:grpSpPr>
        <p:sp>
          <p:nvSpPr>
            <p:cNvPr id="9223" name="Text Box 10"/>
            <p:cNvSpPr txBox="1">
              <a:spLocks noChangeArrowheads="1"/>
            </p:cNvSpPr>
            <p:nvPr/>
          </p:nvSpPr>
          <p:spPr bwMode="auto">
            <a:xfrm>
              <a:off x="695325" y="698535"/>
              <a:ext cx="2000250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/>
                <a:t>open K</a:t>
              </a:r>
              <a:r>
                <a:rPr lang="en-US" sz="1700" b="1" baseline="30000"/>
                <a:t>+</a:t>
              </a:r>
              <a:r>
                <a:rPr lang="en-US" sz="1700" b="1"/>
                <a:t> channels</a:t>
              </a:r>
            </a:p>
          </p:txBody>
        </p:sp>
        <p:sp>
          <p:nvSpPr>
            <p:cNvPr id="9224" name="Text Box 11"/>
            <p:cNvSpPr txBox="1">
              <a:spLocks noChangeArrowheads="1"/>
            </p:cNvSpPr>
            <p:nvPr/>
          </p:nvSpPr>
          <p:spPr bwMode="auto">
            <a:xfrm>
              <a:off x="1073944" y="1414463"/>
              <a:ext cx="1243012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</a:t>
              </a:r>
              <a:r>
                <a:rPr lang="en-US" sz="1700">
                  <a:cs typeface="Arial" charset="0"/>
                </a:rPr>
                <a:t> K</a:t>
              </a:r>
              <a:r>
                <a:rPr lang="en-US" sz="1700" baseline="30000">
                  <a:cs typeface="Arial" charset="0"/>
                </a:rPr>
                <a:t>+</a:t>
              </a:r>
              <a:r>
                <a:rPr lang="en-US" sz="1700">
                  <a:cs typeface="Arial" charset="0"/>
                </a:rPr>
                <a:t> efflux</a:t>
              </a:r>
            </a:p>
          </p:txBody>
        </p:sp>
        <p:sp>
          <p:nvSpPr>
            <p:cNvPr id="9225" name="Text Box 12"/>
            <p:cNvSpPr txBox="1">
              <a:spLocks noChangeArrowheads="1"/>
            </p:cNvSpPr>
            <p:nvPr/>
          </p:nvSpPr>
          <p:spPr bwMode="auto">
            <a:xfrm>
              <a:off x="742950" y="2136775"/>
              <a:ext cx="19050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hyperpolarization</a:t>
              </a:r>
            </a:p>
          </p:txBody>
        </p:sp>
        <p:sp>
          <p:nvSpPr>
            <p:cNvPr id="9226" name="Text Box 13"/>
            <p:cNvSpPr txBox="1">
              <a:spLocks noChangeArrowheads="1"/>
            </p:cNvSpPr>
            <p:nvPr/>
          </p:nvSpPr>
          <p:spPr bwMode="auto">
            <a:xfrm>
              <a:off x="401638" y="2852738"/>
              <a:ext cx="2587625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inactivates voltage gated L type Ca</a:t>
              </a:r>
              <a:r>
                <a:rPr lang="en-US" sz="1700" baseline="30000"/>
                <a:t>++</a:t>
              </a:r>
              <a:r>
                <a:rPr lang="en-US" sz="1700"/>
                <a:t> channels</a:t>
              </a:r>
            </a:p>
          </p:txBody>
        </p:sp>
        <p:sp>
          <p:nvSpPr>
            <p:cNvPr id="9227" name="Text Box 14"/>
            <p:cNvSpPr txBox="1">
              <a:spLocks noChangeArrowheads="1"/>
            </p:cNvSpPr>
            <p:nvPr/>
          </p:nvSpPr>
          <p:spPr bwMode="auto">
            <a:xfrm>
              <a:off x="953294" y="3833813"/>
              <a:ext cx="1484312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>
                  <a:sym typeface="Symbol" charset="0"/>
                </a:rPr>
                <a:t></a:t>
              </a:r>
              <a:r>
                <a:rPr lang="en-US" sz="1700" b="1">
                  <a:cs typeface="Arial" charset="0"/>
                </a:rPr>
                <a:t> cell [Ca</a:t>
              </a:r>
              <a:r>
                <a:rPr lang="en-US" sz="1700" b="1" baseline="30000">
                  <a:cs typeface="Arial" charset="0"/>
                </a:rPr>
                <a:t>++</a:t>
              </a:r>
              <a:r>
                <a:rPr lang="en-US" sz="1700" b="1">
                  <a:cs typeface="Arial" charset="0"/>
                </a:rPr>
                <a:t>]</a:t>
              </a:r>
            </a:p>
          </p:txBody>
        </p:sp>
        <p:sp>
          <p:nvSpPr>
            <p:cNvPr id="9228" name="Text Box 15"/>
            <p:cNvSpPr txBox="1">
              <a:spLocks noChangeArrowheads="1"/>
            </p:cNvSpPr>
            <p:nvPr/>
          </p:nvSpPr>
          <p:spPr bwMode="auto">
            <a:xfrm>
              <a:off x="1009650" y="4557713"/>
              <a:ext cx="13716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vasodilation</a:t>
              </a:r>
            </a:p>
          </p:txBody>
        </p:sp>
        <p:cxnSp>
          <p:nvCxnSpPr>
            <p:cNvPr id="9229" name="AutoShape 16"/>
            <p:cNvCxnSpPr>
              <a:cxnSpLocks noChangeShapeType="1"/>
            </p:cNvCxnSpPr>
            <p:nvPr/>
          </p:nvCxnSpPr>
          <p:spPr bwMode="auto">
            <a:xfrm>
              <a:off x="1695450" y="1052478"/>
              <a:ext cx="0" cy="361985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0" name="AutoShape 17"/>
            <p:cNvCxnSpPr>
              <a:cxnSpLocks noChangeShapeType="1"/>
            </p:cNvCxnSpPr>
            <p:nvPr/>
          </p:nvCxnSpPr>
          <p:spPr bwMode="auto">
            <a:xfrm>
              <a:off x="1695450" y="1781175"/>
              <a:ext cx="0" cy="3556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1" name="AutoShape 18"/>
            <p:cNvCxnSpPr>
              <a:cxnSpLocks noChangeShapeType="1"/>
            </p:cNvCxnSpPr>
            <p:nvPr/>
          </p:nvCxnSpPr>
          <p:spPr bwMode="auto">
            <a:xfrm>
              <a:off x="1695450" y="2503488"/>
              <a:ext cx="1" cy="34925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2" name="AutoShape 19"/>
            <p:cNvCxnSpPr>
              <a:cxnSpLocks noChangeShapeType="1"/>
            </p:cNvCxnSpPr>
            <p:nvPr/>
          </p:nvCxnSpPr>
          <p:spPr bwMode="auto">
            <a:xfrm flipH="1">
              <a:off x="1695450" y="3478213"/>
              <a:ext cx="1" cy="3556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3" name="AutoShape 20"/>
            <p:cNvCxnSpPr>
              <a:cxnSpLocks noChangeShapeType="1"/>
            </p:cNvCxnSpPr>
            <p:nvPr/>
          </p:nvCxnSpPr>
          <p:spPr bwMode="auto">
            <a:xfrm>
              <a:off x="1695450" y="4200525"/>
              <a:ext cx="0" cy="35718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" name="Group 19"/>
          <p:cNvGrpSpPr/>
          <p:nvPr/>
        </p:nvGrpSpPr>
        <p:grpSpPr>
          <a:xfrm>
            <a:off x="6003925" y="700123"/>
            <a:ext cx="2530475" cy="4225890"/>
            <a:chOff x="6003925" y="700123"/>
            <a:chExt cx="2530475" cy="4225890"/>
          </a:xfrm>
        </p:grpSpPr>
        <p:sp>
          <p:nvSpPr>
            <p:cNvPr id="9234" name="Text Box 21"/>
            <p:cNvSpPr txBox="1">
              <a:spLocks noChangeArrowheads="1"/>
            </p:cNvSpPr>
            <p:nvPr/>
          </p:nvSpPr>
          <p:spPr bwMode="auto">
            <a:xfrm>
              <a:off x="6233200" y="700123"/>
              <a:ext cx="2071925" cy="35394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/>
                <a:t>close K</a:t>
              </a:r>
              <a:r>
                <a:rPr lang="en-US" sz="1700" b="1" baseline="30000"/>
                <a:t>+</a:t>
              </a:r>
              <a:r>
                <a:rPr lang="en-US" sz="1700" b="1"/>
                <a:t> channels</a:t>
              </a:r>
            </a:p>
          </p:txBody>
        </p:sp>
        <p:sp>
          <p:nvSpPr>
            <p:cNvPr id="9235" name="Text Box 22"/>
            <p:cNvSpPr txBox="1">
              <a:spLocks noChangeArrowheads="1"/>
            </p:cNvSpPr>
            <p:nvPr/>
          </p:nvSpPr>
          <p:spPr bwMode="auto">
            <a:xfrm>
              <a:off x="6647656" y="1416050"/>
              <a:ext cx="1243012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</a:t>
              </a:r>
              <a:r>
                <a:rPr lang="en-US" sz="1700">
                  <a:cs typeface="Arial" charset="0"/>
                </a:rPr>
                <a:t> K</a:t>
              </a:r>
              <a:r>
                <a:rPr lang="en-US" sz="1700" baseline="30000">
                  <a:cs typeface="Arial" charset="0"/>
                </a:rPr>
                <a:t>+</a:t>
              </a:r>
              <a:r>
                <a:rPr lang="en-US" sz="1700">
                  <a:cs typeface="Arial" charset="0"/>
                </a:rPr>
                <a:t> efflux</a:t>
              </a:r>
            </a:p>
          </p:txBody>
        </p:sp>
        <p:sp>
          <p:nvSpPr>
            <p:cNvPr id="9236" name="Text Box 23"/>
            <p:cNvSpPr txBox="1">
              <a:spLocks noChangeArrowheads="1"/>
            </p:cNvSpPr>
            <p:nvPr/>
          </p:nvSpPr>
          <p:spPr bwMode="auto">
            <a:xfrm>
              <a:off x="6473825" y="2138363"/>
              <a:ext cx="1590675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depolarization</a:t>
              </a:r>
            </a:p>
          </p:txBody>
        </p:sp>
        <p:sp>
          <p:nvSpPr>
            <p:cNvPr id="9237" name="Text Box 24"/>
            <p:cNvSpPr txBox="1">
              <a:spLocks noChangeArrowheads="1"/>
            </p:cNvSpPr>
            <p:nvPr/>
          </p:nvSpPr>
          <p:spPr bwMode="auto">
            <a:xfrm>
              <a:off x="6003925" y="2854325"/>
              <a:ext cx="2530475" cy="62547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activates voltage gated L type Ca</a:t>
              </a:r>
              <a:r>
                <a:rPr lang="en-US" sz="1700" baseline="30000"/>
                <a:t>++</a:t>
              </a:r>
              <a:r>
                <a:rPr lang="en-US" sz="1700"/>
                <a:t> channels</a:t>
              </a:r>
            </a:p>
          </p:txBody>
        </p:sp>
        <p:sp>
          <p:nvSpPr>
            <p:cNvPr id="9238" name="Text Box 25"/>
            <p:cNvSpPr txBox="1">
              <a:spLocks noChangeArrowheads="1"/>
            </p:cNvSpPr>
            <p:nvPr/>
          </p:nvSpPr>
          <p:spPr bwMode="auto">
            <a:xfrm>
              <a:off x="6532562" y="3835400"/>
              <a:ext cx="1473200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>
                  <a:sym typeface="Symbol" charset="0"/>
                </a:rPr>
                <a:t></a:t>
              </a:r>
              <a:r>
                <a:rPr lang="en-US" sz="1700" b="1">
                  <a:cs typeface="Arial" charset="0"/>
                </a:rPr>
                <a:t> cell [Ca</a:t>
              </a:r>
              <a:r>
                <a:rPr lang="en-US" sz="1700" b="1" baseline="30000">
                  <a:cs typeface="Arial" charset="0"/>
                </a:rPr>
                <a:t>++</a:t>
              </a:r>
              <a:r>
                <a:rPr lang="en-US" sz="1700" b="1">
                  <a:cs typeface="Arial" charset="0"/>
                </a:rPr>
                <a:t>]</a:t>
              </a:r>
            </a:p>
          </p:txBody>
        </p:sp>
        <p:sp>
          <p:nvSpPr>
            <p:cNvPr id="9239" name="Text Box 26"/>
            <p:cNvSpPr txBox="1">
              <a:spLocks noChangeArrowheads="1"/>
            </p:cNvSpPr>
            <p:nvPr/>
          </p:nvSpPr>
          <p:spPr bwMode="auto">
            <a:xfrm>
              <a:off x="6378575" y="4559300"/>
              <a:ext cx="1781175" cy="36671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/>
                <a:t>vasoconstriction</a:t>
              </a:r>
            </a:p>
          </p:txBody>
        </p:sp>
        <p:cxnSp>
          <p:nvCxnSpPr>
            <p:cNvPr id="9240" name="AutoShape 27"/>
            <p:cNvCxnSpPr>
              <a:cxnSpLocks noChangeShapeType="1"/>
              <a:stCxn id="9234" idx="2"/>
              <a:endCxn id="9235" idx="0"/>
            </p:cNvCxnSpPr>
            <p:nvPr/>
          </p:nvCxnSpPr>
          <p:spPr bwMode="auto">
            <a:xfrm flipH="1">
              <a:off x="7269162" y="1054066"/>
              <a:ext cx="1" cy="36198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1" name="AutoShape 28"/>
            <p:cNvCxnSpPr>
              <a:cxnSpLocks noChangeShapeType="1"/>
            </p:cNvCxnSpPr>
            <p:nvPr/>
          </p:nvCxnSpPr>
          <p:spPr bwMode="auto">
            <a:xfrm>
              <a:off x="7269162" y="1782763"/>
              <a:ext cx="1" cy="3556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med" len="med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2" name="AutoShape 29"/>
            <p:cNvCxnSpPr>
              <a:cxnSpLocks noChangeShapeType="1"/>
            </p:cNvCxnSpPr>
            <p:nvPr/>
          </p:nvCxnSpPr>
          <p:spPr bwMode="auto">
            <a:xfrm>
              <a:off x="7269162" y="2505075"/>
              <a:ext cx="0" cy="34925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3" name="AutoShape 30"/>
            <p:cNvCxnSpPr>
              <a:cxnSpLocks noChangeShapeType="1"/>
            </p:cNvCxnSpPr>
            <p:nvPr/>
          </p:nvCxnSpPr>
          <p:spPr bwMode="auto">
            <a:xfrm flipH="1">
              <a:off x="7269162" y="3479800"/>
              <a:ext cx="1" cy="3556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4" name="AutoShape 31"/>
            <p:cNvCxnSpPr>
              <a:cxnSpLocks noChangeShapeType="1"/>
            </p:cNvCxnSpPr>
            <p:nvPr/>
          </p:nvCxnSpPr>
          <p:spPr bwMode="auto">
            <a:xfrm>
              <a:off x="7269162" y="4202113"/>
              <a:ext cx="1" cy="357187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45" name="Text Box 57"/>
          <p:cNvSpPr txBox="1">
            <a:spLocks noChangeArrowheads="1"/>
          </p:cNvSpPr>
          <p:nvPr/>
        </p:nvSpPr>
        <p:spPr bwMode="auto">
          <a:xfrm>
            <a:off x="3200400" y="4494213"/>
            <a:ext cx="2590800" cy="104140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en-US" sz="1700"/>
              <a:t>E</a:t>
            </a:r>
            <a:r>
              <a:rPr lang="en-US" sz="1700" baseline="-25000"/>
              <a:t>K+  </a:t>
            </a:r>
            <a:r>
              <a:rPr lang="en-US" sz="1700"/>
              <a:t>   =   - 84 mV</a:t>
            </a:r>
          </a:p>
          <a:p>
            <a:pPr algn="l" eaLnBrk="1" hangingPunct="1">
              <a:lnSpc>
                <a:spcPct val="120000"/>
              </a:lnSpc>
            </a:pPr>
            <a:r>
              <a:rPr lang="en-US" sz="1700"/>
              <a:t>E</a:t>
            </a:r>
            <a:r>
              <a:rPr lang="en-US" sz="1700" baseline="-25000"/>
              <a:t>Ca++</a:t>
            </a:r>
            <a:r>
              <a:rPr lang="en-US" sz="1700"/>
              <a:t>  = + 150 mV</a:t>
            </a:r>
          </a:p>
          <a:p>
            <a:pPr algn="l" eaLnBrk="1" hangingPunct="1">
              <a:lnSpc>
                <a:spcPct val="120000"/>
              </a:lnSpc>
            </a:pPr>
            <a:r>
              <a:rPr lang="en-US" sz="1700"/>
              <a:t>RMP  = – 40 to – 55 mV</a:t>
            </a:r>
          </a:p>
        </p:txBody>
      </p:sp>
      <p:sp>
        <p:nvSpPr>
          <p:cNvPr id="9246" name="Text Box 64"/>
          <p:cNvSpPr txBox="1">
            <a:spLocks noChangeArrowheads="1"/>
          </p:cNvSpPr>
          <p:nvPr/>
        </p:nvSpPr>
        <p:spPr bwMode="auto">
          <a:xfrm>
            <a:off x="914400" y="5715000"/>
            <a:ext cx="7086600" cy="703263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0000"/>
              </a:spcAft>
            </a:pPr>
            <a:r>
              <a:rPr lang="en-US" sz="1700" b="1" i="1"/>
              <a:t>Level of contraction of VSM is set by intracellular [Ca</a:t>
            </a:r>
            <a:r>
              <a:rPr lang="en-US" sz="1700" b="1" i="1" baseline="30000"/>
              <a:t>++</a:t>
            </a:r>
            <a:r>
              <a:rPr lang="en-US" sz="1700" b="1" i="1"/>
              <a:t>]</a:t>
            </a:r>
          </a:p>
          <a:p>
            <a:pPr algn="l" eaLnBrk="1" hangingPunct="1">
              <a:spcAft>
                <a:spcPct val="30000"/>
              </a:spcAft>
            </a:pPr>
            <a:r>
              <a:rPr lang="en-US" sz="1700" b="1" i="1"/>
              <a:t>Ca</a:t>
            </a:r>
            <a:r>
              <a:rPr lang="en-US" sz="1700" b="1" i="1" baseline="30000"/>
              <a:t>++</a:t>
            </a:r>
            <a:r>
              <a:rPr lang="en-US" sz="1700" b="1" i="1"/>
              <a:t> enters VSM cells through voltage gated L type Ca</a:t>
            </a:r>
            <a:r>
              <a:rPr lang="en-US" sz="1700" b="1" i="1" baseline="30000"/>
              <a:t>++</a:t>
            </a:r>
            <a:r>
              <a:rPr lang="en-US" sz="1700" b="1" i="1"/>
              <a:t> channels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124200" y="1066800"/>
            <a:ext cx="2667000" cy="3254375"/>
            <a:chOff x="3124200" y="1066800"/>
            <a:chExt cx="2667000" cy="3254375"/>
          </a:xfrm>
        </p:grpSpPr>
        <p:grpSp>
          <p:nvGrpSpPr>
            <p:cNvPr id="9247" name="Group 74"/>
            <p:cNvGrpSpPr>
              <a:grpSpLocks/>
            </p:cNvGrpSpPr>
            <p:nvPr/>
          </p:nvGrpSpPr>
          <p:grpSpPr bwMode="auto">
            <a:xfrm>
              <a:off x="3124200" y="1066800"/>
              <a:ext cx="2667000" cy="2286000"/>
              <a:chOff x="1968" y="672"/>
              <a:chExt cx="1680" cy="1440"/>
            </a:xfrm>
          </p:grpSpPr>
          <p:sp>
            <p:nvSpPr>
              <p:cNvPr id="9250" name="AutoShape 5"/>
              <p:cNvSpPr>
                <a:spLocks noChangeArrowheads="1"/>
              </p:cNvSpPr>
              <p:nvPr/>
            </p:nvSpPr>
            <p:spPr bwMode="auto">
              <a:xfrm>
                <a:off x="1968" y="755"/>
                <a:ext cx="1632" cy="1353"/>
              </a:xfrm>
              <a:prstGeom prst="roundRect">
                <a:avLst>
                  <a:gd name="adj" fmla="val 16667"/>
                </a:avLst>
              </a:prstGeom>
              <a:solidFill>
                <a:srgbClr val="FFCC66"/>
              </a:solidFill>
              <a:ln w="158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51" name="Text Box 7"/>
              <p:cNvSpPr txBox="1">
                <a:spLocks noChangeArrowheads="1"/>
              </p:cNvSpPr>
              <p:nvPr/>
            </p:nvSpPr>
            <p:spPr bwMode="auto">
              <a:xfrm>
                <a:off x="2352" y="1470"/>
                <a:ext cx="351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ym typeface="Symbol" charset="0"/>
                  </a:rPr>
                  <a:t>K</a:t>
                </a:r>
                <a:r>
                  <a:rPr lang="en-US" sz="1700" baseline="30000">
                    <a:sym typeface="Symbol" charset="0"/>
                  </a:rPr>
                  <a:t>+</a:t>
                </a:r>
                <a:endParaRPr lang="en-US" sz="1700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9252" name="Text Box 40"/>
              <p:cNvSpPr txBox="1">
                <a:spLocks noChangeArrowheads="1"/>
              </p:cNvSpPr>
              <p:nvPr/>
            </p:nvSpPr>
            <p:spPr bwMode="auto">
              <a:xfrm>
                <a:off x="2064" y="186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3" name="Text Box 42"/>
              <p:cNvSpPr txBox="1">
                <a:spLocks noChangeArrowheads="1"/>
              </p:cNvSpPr>
              <p:nvPr/>
            </p:nvSpPr>
            <p:spPr bwMode="auto">
              <a:xfrm>
                <a:off x="2736" y="67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4" name="Text Box 43"/>
              <p:cNvSpPr txBox="1">
                <a:spLocks noChangeArrowheads="1"/>
              </p:cNvSpPr>
              <p:nvPr/>
            </p:nvSpPr>
            <p:spPr bwMode="auto">
              <a:xfrm>
                <a:off x="2256" y="67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5" name="Text Box 44"/>
              <p:cNvSpPr txBox="1">
                <a:spLocks noChangeArrowheads="1"/>
              </p:cNvSpPr>
              <p:nvPr/>
            </p:nvSpPr>
            <p:spPr bwMode="auto">
              <a:xfrm>
                <a:off x="3216" y="67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6" name="Text Box 46"/>
              <p:cNvSpPr txBox="1">
                <a:spLocks noChangeArrowheads="1"/>
              </p:cNvSpPr>
              <p:nvPr/>
            </p:nvSpPr>
            <p:spPr bwMode="auto">
              <a:xfrm>
                <a:off x="2712" y="186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7" name="Text Box 47"/>
              <p:cNvSpPr txBox="1">
                <a:spLocks noChangeArrowheads="1"/>
              </p:cNvSpPr>
              <p:nvPr/>
            </p:nvSpPr>
            <p:spPr bwMode="auto">
              <a:xfrm>
                <a:off x="3264" y="186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58" name="Text Box 54"/>
              <p:cNvSpPr txBox="1">
                <a:spLocks noChangeArrowheads="1"/>
              </p:cNvSpPr>
              <p:nvPr/>
            </p:nvSpPr>
            <p:spPr bwMode="auto">
              <a:xfrm>
                <a:off x="2913" y="1483"/>
                <a:ext cx="447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sym typeface="Symbol" charset="0"/>
                  </a:rPr>
                  <a:t>Ca</a:t>
                </a:r>
                <a:r>
                  <a:rPr lang="en-US" sz="1700" baseline="30000">
                    <a:sym typeface="Symbol" charset="0"/>
                  </a:rPr>
                  <a:t>++</a:t>
                </a:r>
                <a:endParaRPr lang="en-US" sz="1700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9259" name="Text Box 58"/>
              <p:cNvSpPr txBox="1">
                <a:spLocks noChangeArrowheads="1"/>
              </p:cNvSpPr>
              <p:nvPr/>
            </p:nvSpPr>
            <p:spPr bwMode="auto">
              <a:xfrm>
                <a:off x="2247" y="1008"/>
                <a:ext cx="1161" cy="394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/>
                  <a:t>Vascular smooth muscle cell</a:t>
                </a:r>
              </a:p>
            </p:txBody>
          </p:sp>
          <p:sp>
            <p:nvSpPr>
              <p:cNvPr id="9260" name="Text Box 45"/>
              <p:cNvSpPr txBox="1">
                <a:spLocks noChangeArrowheads="1"/>
              </p:cNvSpPr>
              <p:nvPr/>
            </p:nvSpPr>
            <p:spPr bwMode="auto">
              <a:xfrm>
                <a:off x="1968" y="998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61" name="Text Box 68"/>
              <p:cNvSpPr txBox="1">
                <a:spLocks noChangeArrowheads="1"/>
              </p:cNvSpPr>
              <p:nvPr/>
            </p:nvSpPr>
            <p:spPr bwMode="auto">
              <a:xfrm>
                <a:off x="1968" y="1310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62" name="Text Box 69"/>
              <p:cNvSpPr txBox="1">
                <a:spLocks noChangeArrowheads="1"/>
              </p:cNvSpPr>
              <p:nvPr/>
            </p:nvSpPr>
            <p:spPr bwMode="auto">
              <a:xfrm>
                <a:off x="1968" y="162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63" name="Text Box 71"/>
              <p:cNvSpPr txBox="1">
                <a:spLocks noChangeArrowheads="1"/>
              </p:cNvSpPr>
              <p:nvPr/>
            </p:nvSpPr>
            <p:spPr bwMode="auto">
              <a:xfrm>
                <a:off x="3456" y="1008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64" name="Text Box 72"/>
              <p:cNvSpPr txBox="1">
                <a:spLocks noChangeArrowheads="1"/>
              </p:cNvSpPr>
              <p:nvPr/>
            </p:nvSpPr>
            <p:spPr bwMode="auto">
              <a:xfrm>
                <a:off x="3456" y="1320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9265" name="Text Box 73"/>
              <p:cNvSpPr txBox="1">
                <a:spLocks noChangeArrowheads="1"/>
              </p:cNvSpPr>
              <p:nvPr/>
            </p:nvSpPr>
            <p:spPr bwMode="auto">
              <a:xfrm>
                <a:off x="3456" y="1632"/>
                <a:ext cx="19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2000" b="1">
                    <a:sym typeface="Symbol" charset="0"/>
                  </a:rPr>
                  <a:t>-</a:t>
                </a:r>
                <a:endParaRPr lang="en-US" sz="2000" b="1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9219" name="AutoShape 6"/>
            <p:cNvSpPr>
              <a:spLocks noChangeArrowheads="1"/>
            </p:cNvSpPr>
            <p:nvPr/>
          </p:nvSpPr>
          <p:spPr bwMode="auto">
            <a:xfrm flipV="1">
              <a:off x="3859213" y="2992438"/>
              <a:ext cx="304800" cy="741362"/>
            </a:xfrm>
            <a:prstGeom prst="can">
              <a:avLst>
                <a:gd name="adj" fmla="val 6080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9220" name="AutoShape 35"/>
            <p:cNvSpPr>
              <a:spLocks noChangeArrowheads="1"/>
            </p:cNvSpPr>
            <p:nvPr/>
          </p:nvSpPr>
          <p:spPr bwMode="auto">
            <a:xfrm flipV="1">
              <a:off x="4838700" y="2992438"/>
              <a:ext cx="304800" cy="741362"/>
            </a:xfrm>
            <a:prstGeom prst="can">
              <a:avLst>
                <a:gd name="adj" fmla="val 60807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9221" name="Text Box 36"/>
            <p:cNvSpPr txBox="1">
              <a:spLocks noChangeArrowheads="1"/>
            </p:cNvSpPr>
            <p:nvPr/>
          </p:nvSpPr>
          <p:spPr bwMode="auto">
            <a:xfrm>
              <a:off x="4635500" y="3954463"/>
              <a:ext cx="685800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Ca</a:t>
              </a:r>
              <a:r>
                <a:rPr lang="en-US" sz="1700" baseline="30000">
                  <a:sym typeface="Symbol" charset="0"/>
                </a:rPr>
                <a:t>++</a:t>
              </a:r>
              <a:endParaRPr lang="en-US" sz="1700" baseline="30000">
                <a:solidFill>
                  <a:schemeClr val="tx2"/>
                </a:solidFill>
              </a:endParaRPr>
            </a:p>
          </p:txBody>
        </p:sp>
        <p:sp>
          <p:nvSpPr>
            <p:cNvPr id="9222" name="Text Box 55"/>
            <p:cNvSpPr txBox="1">
              <a:spLocks noChangeArrowheads="1"/>
            </p:cNvSpPr>
            <p:nvPr/>
          </p:nvSpPr>
          <p:spPr bwMode="auto">
            <a:xfrm>
              <a:off x="3733800" y="3954463"/>
              <a:ext cx="557213" cy="36671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K</a:t>
              </a:r>
              <a:r>
                <a:rPr lang="en-US" sz="1700" baseline="30000">
                  <a:sym typeface="Symbol" charset="0"/>
                </a:rPr>
                <a:t>+</a:t>
              </a:r>
              <a:endParaRPr lang="en-US" sz="1700" baseline="30000">
                <a:solidFill>
                  <a:schemeClr val="tx2"/>
                </a:solidFill>
              </a:endParaRPr>
            </a:p>
          </p:txBody>
        </p:sp>
        <p:cxnSp>
          <p:nvCxnSpPr>
            <p:cNvPr id="9248" name="AutoShape 8"/>
            <p:cNvCxnSpPr>
              <a:cxnSpLocks noChangeShapeType="1"/>
              <a:stCxn id="9251" idx="2"/>
              <a:endCxn id="9222" idx="0"/>
            </p:cNvCxnSpPr>
            <p:nvPr/>
          </p:nvCxnSpPr>
          <p:spPr bwMode="auto">
            <a:xfrm>
              <a:off x="4013200" y="2708275"/>
              <a:ext cx="0" cy="123825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49" name="AutoShape 37"/>
            <p:cNvCxnSpPr>
              <a:cxnSpLocks noChangeShapeType="1"/>
              <a:stCxn id="9221" idx="0"/>
              <a:endCxn id="9258" idx="2"/>
            </p:cNvCxnSpPr>
            <p:nvPr/>
          </p:nvCxnSpPr>
          <p:spPr bwMode="auto">
            <a:xfrm flipV="1">
              <a:off x="4978400" y="2728913"/>
              <a:ext cx="1588" cy="121761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 noChangeArrowheads="1"/>
          </p:cNvSpPr>
          <p:nvPr>
            <p:ph type="title"/>
          </p:nvPr>
        </p:nvSpPr>
        <p:spPr>
          <a:xfrm>
            <a:off x="1371600" y="236538"/>
            <a:ext cx="6248400" cy="382587"/>
          </a:xfrm>
          <a:ln cap="flat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 eaLnBrk="1" hangingPunct="1"/>
            <a:r>
              <a:rPr lang="en-US">
                <a:latin typeface="Arial" charset="0"/>
                <a:ea typeface="ＭＳ Ｐゴシック" charset="0"/>
              </a:rPr>
              <a:t>Vasoactive hormones &amp; voltage gated L type Ca</a:t>
            </a:r>
            <a:r>
              <a:rPr lang="en-US" baseline="30000">
                <a:latin typeface="Arial" charset="0"/>
                <a:ea typeface="ＭＳ Ｐゴシック" charset="0"/>
              </a:rPr>
              <a:t>++</a:t>
            </a:r>
            <a:r>
              <a:rPr lang="en-US">
                <a:latin typeface="Arial" charset="0"/>
                <a:ea typeface="ＭＳ Ｐゴシック" charset="0"/>
              </a:rPr>
              <a:t> channels</a:t>
            </a:r>
          </a:p>
        </p:txBody>
      </p:sp>
      <p:sp>
        <p:nvSpPr>
          <p:cNvPr id="10243" name="Text Box 14"/>
          <p:cNvSpPr txBox="1">
            <a:spLocks noChangeArrowheads="1"/>
          </p:cNvSpPr>
          <p:nvPr/>
        </p:nvSpPr>
        <p:spPr bwMode="auto">
          <a:xfrm>
            <a:off x="1219200" y="1066800"/>
            <a:ext cx="6705600" cy="21272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37160" rIns="4572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30000"/>
              </a:lnSpc>
            </a:pPr>
            <a:r>
              <a:rPr lang="en-US" sz="1700" b="1" i="1"/>
              <a:t>Vasoconstrictors either</a:t>
            </a:r>
          </a:p>
          <a:p>
            <a:pPr lvl="1" algn="l" eaLnBrk="1" hangingPunct="1">
              <a:lnSpc>
                <a:spcPct val="130000"/>
              </a:lnSpc>
            </a:pPr>
            <a:r>
              <a:rPr lang="en-US" sz="1700"/>
              <a:t>Open Ca</a:t>
            </a:r>
            <a:r>
              <a:rPr lang="en-US" sz="1700" baseline="30000"/>
              <a:t>++</a:t>
            </a:r>
            <a:r>
              <a:rPr lang="en-US" sz="1700"/>
              <a:t> channels directly </a:t>
            </a:r>
            <a:r>
              <a:rPr lang="en-US" sz="1700" i="1"/>
              <a:t>or</a:t>
            </a:r>
          </a:p>
          <a:p>
            <a:pPr lvl="1" algn="l" eaLnBrk="1" hangingPunct="1">
              <a:lnSpc>
                <a:spcPct val="130000"/>
              </a:lnSpc>
            </a:pPr>
            <a:r>
              <a:rPr lang="en-US" sz="1700"/>
              <a:t>Depolarize the cell membrane which opens Ca</a:t>
            </a:r>
            <a:r>
              <a:rPr lang="en-US" sz="1700" baseline="30000"/>
              <a:t>++</a:t>
            </a:r>
            <a:r>
              <a:rPr lang="en-US" sz="1700"/>
              <a:t> channels.</a:t>
            </a:r>
          </a:p>
          <a:p>
            <a:pPr algn="l" eaLnBrk="1" hangingPunct="1">
              <a:lnSpc>
                <a:spcPct val="130000"/>
              </a:lnSpc>
            </a:pPr>
            <a:r>
              <a:rPr lang="en-US" sz="1700" b="1" i="1"/>
              <a:t>Vasodilators either</a:t>
            </a:r>
          </a:p>
          <a:p>
            <a:pPr lvl="1" algn="l" eaLnBrk="1" hangingPunct="1">
              <a:lnSpc>
                <a:spcPct val="130000"/>
              </a:lnSpc>
            </a:pPr>
            <a:r>
              <a:rPr lang="en-US" sz="1700"/>
              <a:t>close Ca</a:t>
            </a:r>
            <a:r>
              <a:rPr lang="en-US" sz="1700" baseline="30000"/>
              <a:t>++</a:t>
            </a:r>
            <a:r>
              <a:rPr lang="en-US" sz="1700"/>
              <a:t> channels directly </a:t>
            </a:r>
            <a:r>
              <a:rPr lang="en-US" sz="1700" i="1"/>
              <a:t>or</a:t>
            </a:r>
            <a:endParaRPr lang="en-US" sz="1700"/>
          </a:p>
          <a:p>
            <a:pPr lvl="1" algn="l" eaLnBrk="1" hangingPunct="1">
              <a:lnSpc>
                <a:spcPct val="130000"/>
              </a:lnSpc>
            </a:pPr>
            <a:r>
              <a:rPr lang="en-US" sz="1700"/>
              <a:t>hyperpolarize the cell membrane which closes Ca</a:t>
            </a:r>
            <a:r>
              <a:rPr lang="en-US" sz="1700" baseline="30000"/>
              <a:t>++</a:t>
            </a:r>
            <a:r>
              <a:rPr lang="en-US" sz="1700"/>
              <a:t> channels.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19300" y="246063"/>
            <a:ext cx="5029200" cy="381000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>
                <a:latin typeface="Arial" charset="0"/>
                <a:ea typeface="ＭＳ Ｐゴシック" charset="0"/>
              </a:rPr>
              <a:t>K</a:t>
            </a:r>
            <a:r>
              <a:rPr lang="en-US" baseline="30000">
                <a:latin typeface="Arial" charset="0"/>
                <a:ea typeface="ＭＳ Ｐゴシック" charset="0"/>
              </a:rPr>
              <a:t>+</a:t>
            </a:r>
            <a:r>
              <a:rPr lang="en-US">
                <a:latin typeface="Arial" charset="0"/>
                <a:ea typeface="ＭＳ Ｐゴシック" charset="0"/>
              </a:rPr>
              <a:t> channels in vascular smooth muscle (VSM)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1600200" y="793750"/>
            <a:ext cx="5943600" cy="5378450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en-US" sz="1700" b="1" u="sng"/>
              <a:t>ATP sensitive channel (K</a:t>
            </a:r>
            <a:r>
              <a:rPr lang="en-US" sz="1700" b="1" u="sng" baseline="-25000"/>
              <a:t>ATP</a:t>
            </a:r>
            <a:r>
              <a:rPr lang="en-US" sz="1700" b="1" u="sng"/>
              <a:t> channel)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↓ [ATP] or ↑ [ADP] → ↑ open probability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Links metabolism to blood flow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Responds to vasoconstrictors and vasodilators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Contributes to resting membrane potential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(some K</a:t>
            </a:r>
            <a:r>
              <a:rPr lang="en-US" sz="1700" baseline="-25000"/>
              <a:t>ATP</a:t>
            </a:r>
            <a:r>
              <a:rPr lang="en-US" sz="1700"/>
              <a:t> channels are open under resting conditions)</a:t>
            </a: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en-US" sz="1700" u="sng"/>
              <a:t>Voltage gated K</a:t>
            </a:r>
            <a:r>
              <a:rPr lang="en-US" sz="1700" u="sng" baseline="30000"/>
              <a:t>+</a:t>
            </a:r>
            <a:r>
              <a:rPr lang="en-US" sz="1700" u="sng"/>
              <a:t> channel (Kv)</a:t>
            </a:r>
            <a:endParaRPr lang="en-US" sz="1700"/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Depolarization → ↑ open probability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May contribute to resting membrane potential</a:t>
            </a:r>
          </a:p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en-US" sz="1700" u="sng"/>
              <a:t>Inward rectifying K</a:t>
            </a:r>
            <a:r>
              <a:rPr lang="en-US" sz="1700" u="sng" baseline="30000"/>
              <a:t>+</a:t>
            </a:r>
            <a:r>
              <a:rPr lang="en-US" sz="1700" u="sng"/>
              <a:t> channel (Kir)</a:t>
            </a:r>
            <a:endParaRPr lang="en-US" sz="1700"/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At ECF [K</a:t>
            </a:r>
            <a:r>
              <a:rPr lang="en-US" sz="1700" baseline="30000"/>
              <a:t>+</a:t>
            </a:r>
            <a:r>
              <a:rPr lang="en-US" sz="1700"/>
              <a:t>] above normal, Kir channels open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/>
              <a:t>Contribute to vasodilation in muscle during exercise</a:t>
            </a:r>
          </a:p>
          <a:p>
            <a:pPr marL="228600" lvl="2" algn="l">
              <a:lnSpc>
                <a:spcPct val="120000"/>
              </a:lnSpc>
              <a:spcAft>
                <a:spcPts val="600"/>
              </a:spcAft>
            </a:pPr>
            <a:r>
              <a:rPr lang="en-US" sz="1700" b="1" i="1"/>
              <a:t>Despite their name, Kir channels allow outward diffusion of K</a:t>
            </a:r>
            <a:r>
              <a:rPr lang="en-US" sz="1700" b="1" i="1" baseline="30000"/>
              <a:t>+</a:t>
            </a:r>
            <a:r>
              <a:rPr lang="en-US" sz="1700" b="1" i="1"/>
              <a:t> under physiological conditions.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48"/>
          <p:cNvGrpSpPr>
            <a:grpSpLocks/>
          </p:cNvGrpSpPr>
          <p:nvPr/>
        </p:nvGrpSpPr>
        <p:grpSpPr bwMode="auto">
          <a:xfrm>
            <a:off x="4419600" y="1227138"/>
            <a:ext cx="4521200" cy="3870325"/>
            <a:chOff x="2784" y="773"/>
            <a:chExt cx="2848" cy="2438"/>
          </a:xfrm>
        </p:grpSpPr>
        <p:sp>
          <p:nvSpPr>
            <p:cNvPr id="12306" name="AutoShape 4"/>
            <p:cNvSpPr>
              <a:spLocks noChangeArrowheads="1"/>
            </p:cNvSpPr>
            <p:nvPr/>
          </p:nvSpPr>
          <p:spPr bwMode="auto">
            <a:xfrm>
              <a:off x="2784" y="773"/>
              <a:ext cx="2208" cy="2016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31750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2307" name="Text Box 5"/>
            <p:cNvSpPr txBox="1">
              <a:spLocks noChangeArrowheads="1"/>
            </p:cNvSpPr>
            <p:nvPr/>
          </p:nvSpPr>
          <p:spPr bwMode="auto">
            <a:xfrm>
              <a:off x="4736" y="2933"/>
              <a:ext cx="89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45720" r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 b="1">
                  <a:solidFill>
                    <a:schemeClr val="tx2"/>
                  </a:solidFill>
                </a:rPr>
                <a:t>K</a:t>
              </a:r>
              <a:r>
                <a:rPr lang="en-US" sz="1700" b="1" baseline="-25000">
                  <a:solidFill>
                    <a:schemeClr val="tx2"/>
                  </a:solidFill>
                </a:rPr>
                <a:t>ATP</a:t>
              </a:r>
              <a:r>
                <a:rPr lang="en-US" sz="1700" b="1">
                  <a:solidFill>
                    <a:schemeClr val="tx2"/>
                  </a:solidFill>
                </a:rPr>
                <a:t> channel</a:t>
              </a:r>
            </a:p>
          </p:txBody>
        </p:sp>
        <p:sp>
          <p:nvSpPr>
            <p:cNvPr id="12308" name="Text Box 6"/>
            <p:cNvSpPr txBox="1">
              <a:spLocks noChangeArrowheads="1"/>
            </p:cNvSpPr>
            <p:nvPr/>
          </p:nvSpPr>
          <p:spPr bwMode="auto">
            <a:xfrm>
              <a:off x="3888" y="1008"/>
              <a:ext cx="949" cy="24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>
                  <a:sym typeface="Symbol" charset="0"/>
                </a:rPr>
                <a:t> </a:t>
              </a:r>
              <a:r>
                <a:rPr lang="en-US" sz="1700">
                  <a:sym typeface="Symbol" charset="0"/>
                </a:rPr>
                <a:t>metabolism</a:t>
              </a:r>
            </a:p>
          </p:txBody>
        </p:sp>
        <p:sp>
          <p:nvSpPr>
            <p:cNvPr id="12309" name="Text Box 7"/>
            <p:cNvSpPr txBox="1">
              <a:spLocks noChangeArrowheads="1"/>
            </p:cNvSpPr>
            <p:nvPr/>
          </p:nvSpPr>
          <p:spPr bwMode="auto">
            <a:xfrm>
              <a:off x="2928" y="1013"/>
              <a:ext cx="596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hypoxia</a:t>
              </a:r>
              <a:endParaRPr lang="en-US" sz="1700">
                <a:solidFill>
                  <a:schemeClr val="tx2"/>
                </a:solidFill>
              </a:endParaRPr>
            </a:p>
          </p:txBody>
        </p:sp>
        <p:sp>
          <p:nvSpPr>
            <p:cNvPr id="12310" name="AutoShape 8"/>
            <p:cNvSpPr>
              <a:spLocks noChangeArrowheads="1"/>
            </p:cNvSpPr>
            <p:nvPr/>
          </p:nvSpPr>
          <p:spPr bwMode="auto">
            <a:xfrm flipV="1">
              <a:off x="4161" y="2375"/>
              <a:ext cx="288" cy="606"/>
            </a:xfrm>
            <a:prstGeom prst="can">
              <a:avLst>
                <a:gd name="adj" fmla="val 52604"/>
              </a:avLst>
            </a:prstGeom>
            <a:solidFill>
              <a:schemeClr val="bg1"/>
            </a:solidFill>
            <a:ln w="15875">
              <a:solidFill>
                <a:srgbClr val="000000"/>
              </a:solidFill>
              <a:round/>
              <a:headEnd/>
              <a:tailEnd type="none" w="lg" len="lg"/>
            </a:ln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12311" name="Text Box 9"/>
            <p:cNvSpPr txBox="1">
              <a:spLocks noChangeArrowheads="1"/>
            </p:cNvSpPr>
            <p:nvPr/>
          </p:nvSpPr>
          <p:spPr bwMode="auto">
            <a:xfrm>
              <a:off x="4176" y="2035"/>
              <a:ext cx="268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K</a:t>
              </a:r>
              <a:r>
                <a:rPr lang="en-US" sz="1700" baseline="30000">
                  <a:sym typeface="Symbol" charset="0"/>
                </a:rPr>
                <a:t>+</a:t>
              </a:r>
              <a:endParaRPr lang="en-US" sz="1700" baseline="30000">
                <a:solidFill>
                  <a:schemeClr val="tx2"/>
                </a:solidFill>
              </a:endParaRPr>
            </a:p>
          </p:txBody>
        </p:sp>
        <p:cxnSp>
          <p:nvCxnSpPr>
            <p:cNvPr id="12312" name="AutoShape 10"/>
            <p:cNvCxnSpPr>
              <a:cxnSpLocks noChangeShapeType="1"/>
              <a:stCxn id="12311" idx="2"/>
            </p:cNvCxnSpPr>
            <p:nvPr/>
          </p:nvCxnSpPr>
          <p:spPr bwMode="auto">
            <a:xfrm>
              <a:off x="4310" y="2271"/>
              <a:ext cx="10" cy="94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3" name="Text Box 11"/>
            <p:cNvSpPr txBox="1">
              <a:spLocks noChangeArrowheads="1"/>
            </p:cNvSpPr>
            <p:nvPr/>
          </p:nvSpPr>
          <p:spPr bwMode="auto">
            <a:xfrm>
              <a:off x="3264" y="1589"/>
              <a:ext cx="1025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 ATP,  </a:t>
              </a:r>
              <a:r>
                <a:rPr lang="en-US" sz="1700">
                  <a:cs typeface="Arial" charset="0"/>
                  <a:sym typeface="Symbol" charset="0"/>
                </a:rPr>
                <a:t> ADP</a:t>
              </a:r>
            </a:p>
          </p:txBody>
        </p:sp>
        <p:cxnSp>
          <p:nvCxnSpPr>
            <p:cNvPr id="12314" name="AutoShape 12"/>
            <p:cNvCxnSpPr>
              <a:cxnSpLocks noChangeShapeType="1"/>
              <a:stCxn id="12307" idx="1"/>
            </p:cNvCxnSpPr>
            <p:nvPr/>
          </p:nvCxnSpPr>
          <p:spPr bwMode="auto">
            <a:xfrm flipH="1" flipV="1">
              <a:off x="4448" y="2933"/>
              <a:ext cx="283" cy="116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15" name="AutoShape 13"/>
            <p:cNvCxnSpPr>
              <a:cxnSpLocks noChangeShapeType="1"/>
              <a:stCxn id="12309" idx="2"/>
              <a:endCxn id="12313" idx="0"/>
            </p:cNvCxnSpPr>
            <p:nvPr/>
          </p:nvCxnSpPr>
          <p:spPr bwMode="auto">
            <a:xfrm rot="16200000" flipH="1">
              <a:off x="3334" y="1141"/>
              <a:ext cx="335" cy="551"/>
            </a:xfrm>
            <a:prstGeom prst="bentConnector3">
              <a:avLst>
                <a:gd name="adj1" fmla="val 49852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16" name="AutoShape 14"/>
            <p:cNvCxnSpPr>
              <a:cxnSpLocks noChangeShapeType="1"/>
              <a:stCxn id="12308" idx="2"/>
              <a:endCxn id="12313" idx="0"/>
            </p:cNvCxnSpPr>
            <p:nvPr/>
          </p:nvCxnSpPr>
          <p:spPr bwMode="auto">
            <a:xfrm rot="5400000">
              <a:off x="3905" y="1126"/>
              <a:ext cx="330" cy="586"/>
            </a:xfrm>
            <a:prstGeom prst="bentConnector3">
              <a:avLst>
                <a:gd name="adj1" fmla="val 50000"/>
              </a:avLst>
            </a:prstGeom>
            <a:noFill/>
            <a:ln w="15875">
              <a:solidFill>
                <a:srgbClr val="000000"/>
              </a:solidFill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17" name="AutoShape 15"/>
            <p:cNvCxnSpPr>
              <a:cxnSpLocks noChangeShapeType="1"/>
              <a:stCxn id="12313" idx="2"/>
              <a:endCxn id="12310" idx="2"/>
            </p:cNvCxnSpPr>
            <p:nvPr/>
          </p:nvCxnSpPr>
          <p:spPr bwMode="auto">
            <a:xfrm rot="16200000" flipH="1">
              <a:off x="3540" y="2062"/>
              <a:ext cx="853" cy="379"/>
            </a:xfrm>
            <a:prstGeom prst="curvedConnector2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8" name="Text Box 45"/>
            <p:cNvSpPr txBox="1">
              <a:spLocks noChangeArrowheads="1"/>
            </p:cNvSpPr>
            <p:nvPr/>
          </p:nvSpPr>
          <p:spPr bwMode="auto">
            <a:xfrm>
              <a:off x="3296" y="2112"/>
              <a:ext cx="664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700">
                  <a:sym typeface="Symbol" charset="0"/>
                </a:rPr>
                <a:t>activates</a:t>
              </a:r>
              <a:endParaRPr lang="en-US" sz="1700">
                <a:solidFill>
                  <a:schemeClr val="tx2"/>
                </a:solidFill>
              </a:endParaRPr>
            </a:p>
          </p:txBody>
        </p:sp>
      </p:grp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239000" cy="474663"/>
          </a:xfrm>
          <a:ln cap="flat"/>
        </p:spPr>
        <p:txBody>
          <a:bodyPr tIns="91440" bIns="91440">
            <a:spAutoFit/>
          </a:bodyPr>
          <a:lstStyle/>
          <a:p>
            <a:pPr eaLnBrk="1" hangingPunct="1"/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  <a:sym typeface="Symbol" charset="0"/>
              </a:rPr>
              <a:t>Activity of the K</a:t>
            </a:r>
            <a:r>
              <a:rPr lang="en-US" b="1" i="1" baseline="-25000">
                <a:solidFill>
                  <a:schemeClr val="tx1"/>
                </a:solidFill>
                <a:latin typeface="Arial" charset="0"/>
                <a:ea typeface="ＭＳ Ｐゴシック" charset="0"/>
                <a:sym typeface="Symbol" charset="0"/>
              </a:rPr>
              <a:t>ATP </a:t>
            </a:r>
            <a:r>
              <a:rPr lang="en-US" b="1" i="1">
                <a:solidFill>
                  <a:schemeClr val="tx1"/>
                </a:solidFill>
                <a:latin typeface="Arial" charset="0"/>
                <a:ea typeface="ＭＳ Ｐゴシック" charset="0"/>
                <a:sym typeface="Symbol" charset="0"/>
              </a:rPr>
              <a:t>channels links metabolism to blood flow</a:t>
            </a:r>
          </a:p>
        </p:txBody>
      </p:sp>
      <p:sp>
        <p:nvSpPr>
          <p:cNvPr id="12292" name="Text Box 42"/>
          <p:cNvSpPr txBox="1">
            <a:spLocks noChangeArrowheads="1"/>
          </p:cNvSpPr>
          <p:nvPr/>
        </p:nvSpPr>
        <p:spPr bwMode="auto">
          <a:xfrm>
            <a:off x="1371600" y="5181600"/>
            <a:ext cx="6781800" cy="13763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30000"/>
              </a:spcBef>
            </a:pPr>
            <a:r>
              <a:rPr lang="en-US" sz="1700" b="1" i="1"/>
              <a:t>Hypoxia or increased metabolic rate activate the K</a:t>
            </a:r>
            <a:r>
              <a:rPr lang="en-US" sz="1700" b="1" i="1" baseline="-25000"/>
              <a:t>ATP</a:t>
            </a:r>
            <a:r>
              <a:rPr lang="en-US" sz="1700" b="1" i="1"/>
              <a:t> channel.</a:t>
            </a:r>
          </a:p>
          <a:p>
            <a:pPr algn="l" eaLnBrk="1" hangingPunct="1">
              <a:spcBef>
                <a:spcPct val="30000"/>
              </a:spcBef>
            </a:pPr>
            <a:r>
              <a:rPr lang="en-US" sz="1700" b="1" i="1">
                <a:sym typeface="Symbol" charset="0"/>
              </a:rPr>
              <a:t> </a:t>
            </a:r>
            <a:r>
              <a:rPr lang="en-US" sz="1700" b="1" i="1"/>
              <a:t>K</a:t>
            </a:r>
            <a:r>
              <a:rPr lang="en-US" sz="1700" b="1" i="1" baseline="30000"/>
              <a:t>+</a:t>
            </a:r>
            <a:r>
              <a:rPr lang="en-US" sz="1700" b="1" i="1"/>
              <a:t> efflux hyperpolarizes the cell membrane.</a:t>
            </a:r>
          </a:p>
          <a:p>
            <a:pPr algn="l" eaLnBrk="1" hangingPunct="1">
              <a:spcBef>
                <a:spcPct val="30000"/>
              </a:spcBef>
            </a:pPr>
            <a:r>
              <a:rPr lang="en-US" sz="1700" b="1" i="1"/>
              <a:t>Voltage gated Ca</a:t>
            </a:r>
            <a:r>
              <a:rPr lang="en-US" sz="1700" b="1" i="1" baseline="30000"/>
              <a:t>++</a:t>
            </a:r>
            <a:r>
              <a:rPr lang="en-US" sz="1700" b="1" i="1"/>
              <a:t> channels are inactivated.</a:t>
            </a:r>
          </a:p>
          <a:p>
            <a:pPr algn="l" eaLnBrk="1" hangingPunct="1">
              <a:spcBef>
                <a:spcPct val="30000"/>
              </a:spcBef>
            </a:pPr>
            <a:r>
              <a:rPr lang="en-US" sz="1700" b="1" i="1"/>
              <a:t>VSM dilates.</a:t>
            </a:r>
          </a:p>
        </p:txBody>
      </p:sp>
      <p:grpSp>
        <p:nvGrpSpPr>
          <p:cNvPr id="12293" name="Group 49"/>
          <p:cNvGrpSpPr>
            <a:grpSpLocks/>
          </p:cNvGrpSpPr>
          <p:nvPr/>
        </p:nvGrpSpPr>
        <p:grpSpPr bwMode="auto">
          <a:xfrm>
            <a:off x="381000" y="762000"/>
            <a:ext cx="3810000" cy="4214813"/>
            <a:chOff x="240" y="480"/>
            <a:chExt cx="2400" cy="2655"/>
          </a:xfrm>
        </p:grpSpPr>
        <p:sp>
          <p:nvSpPr>
            <p:cNvPr id="12294" name="Text Box 20"/>
            <p:cNvSpPr txBox="1">
              <a:spLocks noChangeArrowheads="1"/>
            </p:cNvSpPr>
            <p:nvPr/>
          </p:nvSpPr>
          <p:spPr bwMode="auto">
            <a:xfrm>
              <a:off x="240" y="2415"/>
              <a:ext cx="2304" cy="72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30000"/>
                </a:spcBef>
              </a:pPr>
              <a:r>
                <a:rPr lang="en-US" sz="1700"/>
                <a:t>The SUR domain on the K</a:t>
              </a:r>
              <a:r>
                <a:rPr lang="en-US" sz="1700" baseline="-25000"/>
                <a:t>ATP</a:t>
              </a:r>
              <a:r>
                <a:rPr lang="en-US" sz="1700"/>
                <a:t> channel is a sulfonylurea receptor or ABC cassette (adenosine binding cassette).</a:t>
              </a:r>
            </a:p>
          </p:txBody>
        </p:sp>
        <p:sp>
          <p:nvSpPr>
            <p:cNvPr id="12295" name="Text Box 17"/>
            <p:cNvSpPr txBox="1">
              <a:spLocks noChangeArrowheads="1"/>
            </p:cNvSpPr>
            <p:nvPr/>
          </p:nvSpPr>
          <p:spPr bwMode="auto">
            <a:xfrm>
              <a:off x="240" y="480"/>
              <a:ext cx="2400" cy="231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700" b="1">
                  <a:sym typeface="Symbol" charset="0"/>
                </a:rPr>
                <a:t>K</a:t>
              </a:r>
              <a:r>
                <a:rPr lang="en-US" sz="1700" b="1" baseline="-25000">
                  <a:sym typeface="Symbol" charset="0"/>
                </a:rPr>
                <a:t>ATP</a:t>
              </a:r>
              <a:r>
                <a:rPr lang="en-US" sz="1700" b="1"/>
                <a:t> channel can bind ATP or ADP</a:t>
              </a:r>
            </a:p>
          </p:txBody>
        </p:sp>
        <p:grpSp>
          <p:nvGrpSpPr>
            <p:cNvPr id="12296" name="Group 40"/>
            <p:cNvGrpSpPr>
              <a:grpSpLocks/>
            </p:cNvGrpSpPr>
            <p:nvPr/>
          </p:nvGrpSpPr>
          <p:grpSpPr bwMode="auto">
            <a:xfrm>
              <a:off x="340" y="831"/>
              <a:ext cx="2103" cy="1413"/>
              <a:chOff x="240" y="1172"/>
              <a:chExt cx="2103" cy="1413"/>
            </a:xfrm>
          </p:grpSpPr>
          <p:sp>
            <p:nvSpPr>
              <p:cNvPr id="12297" name="Text Box 22"/>
              <p:cNvSpPr txBox="1">
                <a:spLocks noChangeArrowheads="1"/>
              </p:cNvSpPr>
              <p:nvPr/>
            </p:nvSpPr>
            <p:spPr bwMode="auto">
              <a:xfrm>
                <a:off x="432" y="1632"/>
                <a:ext cx="401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700"/>
                  <a:t>ATP</a:t>
                </a:r>
              </a:p>
            </p:txBody>
          </p:sp>
          <p:sp>
            <p:nvSpPr>
              <p:cNvPr id="12298" name="AutoShape 29"/>
              <p:cNvSpPr>
                <a:spLocks noChangeArrowheads="1"/>
              </p:cNvSpPr>
              <p:nvPr/>
            </p:nvSpPr>
            <p:spPr bwMode="auto">
              <a:xfrm flipV="1">
                <a:off x="1248" y="1872"/>
                <a:ext cx="288" cy="606"/>
              </a:xfrm>
              <a:prstGeom prst="can">
                <a:avLst>
                  <a:gd name="adj" fmla="val 52604"/>
                </a:avLst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round/>
                <a:headEnd/>
                <a:tailEnd type="none" w="lg" len="lg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299" name="Text Box 30"/>
              <p:cNvSpPr txBox="1">
                <a:spLocks noChangeArrowheads="1"/>
              </p:cNvSpPr>
              <p:nvPr/>
            </p:nvSpPr>
            <p:spPr bwMode="auto">
              <a:xfrm>
                <a:off x="1248" y="1172"/>
                <a:ext cx="896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45720" r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 b="1">
                    <a:solidFill>
                      <a:schemeClr val="tx2"/>
                    </a:solidFill>
                  </a:rPr>
                  <a:t>K</a:t>
                </a:r>
                <a:r>
                  <a:rPr lang="en-US" sz="1700" b="1" baseline="-25000">
                    <a:solidFill>
                      <a:schemeClr val="tx2"/>
                    </a:solidFill>
                  </a:rPr>
                  <a:t>ATP</a:t>
                </a:r>
                <a:r>
                  <a:rPr lang="en-US" sz="1700" b="1">
                    <a:solidFill>
                      <a:schemeClr val="tx2"/>
                    </a:solidFill>
                  </a:rPr>
                  <a:t> channel</a:t>
                </a:r>
              </a:p>
            </p:txBody>
          </p:sp>
          <p:cxnSp>
            <p:nvCxnSpPr>
              <p:cNvPr id="12300" name="AutoShape 31"/>
              <p:cNvCxnSpPr>
                <a:cxnSpLocks noChangeShapeType="1"/>
                <a:stCxn id="12299" idx="2"/>
                <a:endCxn id="12298" idx="3"/>
              </p:cNvCxnSpPr>
              <p:nvPr/>
            </p:nvCxnSpPr>
            <p:spPr bwMode="auto">
              <a:xfrm flipH="1">
                <a:off x="1392" y="1408"/>
                <a:ext cx="304" cy="459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01" name="AutoShape 32"/>
              <p:cNvCxnSpPr>
                <a:cxnSpLocks noChangeShapeType="1"/>
                <a:stCxn id="12297" idx="2"/>
                <a:endCxn id="12298" idx="2"/>
              </p:cNvCxnSpPr>
              <p:nvPr/>
            </p:nvCxnSpPr>
            <p:spPr bwMode="auto">
              <a:xfrm rot="16200000" flipH="1">
                <a:off x="784" y="1717"/>
                <a:ext cx="307" cy="610"/>
              </a:xfrm>
              <a:prstGeom prst="curvedConnector2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02" name="Text Box 35"/>
              <p:cNvSpPr txBox="1">
                <a:spLocks noChangeArrowheads="1"/>
              </p:cNvSpPr>
              <p:nvPr/>
            </p:nvSpPr>
            <p:spPr bwMode="auto">
              <a:xfrm>
                <a:off x="1925" y="1728"/>
                <a:ext cx="418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700"/>
                  <a:t>ADP</a:t>
                </a:r>
              </a:p>
            </p:txBody>
          </p:sp>
          <p:cxnSp>
            <p:nvCxnSpPr>
              <p:cNvPr id="12303" name="AutoShape 36"/>
              <p:cNvCxnSpPr>
                <a:cxnSpLocks noChangeShapeType="1"/>
                <a:stCxn id="12302" idx="2"/>
                <a:endCxn id="12298" idx="4"/>
              </p:cNvCxnSpPr>
              <p:nvPr/>
            </p:nvCxnSpPr>
            <p:spPr bwMode="auto">
              <a:xfrm rot="5400000">
                <a:off x="1732" y="1773"/>
                <a:ext cx="211" cy="593"/>
              </a:xfrm>
              <a:prstGeom prst="curvedConnector2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04" name="Text Box 37"/>
              <p:cNvSpPr txBox="1">
                <a:spLocks noChangeArrowheads="1"/>
              </p:cNvSpPr>
              <p:nvPr/>
            </p:nvSpPr>
            <p:spPr bwMode="auto">
              <a:xfrm>
                <a:off x="240" y="2354"/>
                <a:ext cx="839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cs typeface="Arial" charset="0"/>
                  </a:rPr>
                  <a:t>inactivates</a:t>
                </a:r>
              </a:p>
            </p:txBody>
          </p:sp>
          <p:sp>
            <p:nvSpPr>
              <p:cNvPr id="12305" name="Text Box 38"/>
              <p:cNvSpPr txBox="1">
                <a:spLocks noChangeArrowheads="1"/>
              </p:cNvSpPr>
              <p:nvPr/>
            </p:nvSpPr>
            <p:spPr bwMode="auto">
              <a:xfrm>
                <a:off x="1671" y="2354"/>
                <a:ext cx="672" cy="23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lang="en-US" sz="1700">
                    <a:cs typeface="Arial" charset="0"/>
                  </a:rPr>
                  <a:t>activates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304800"/>
            <a:ext cx="3200400" cy="381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Definition of metabolic control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077200" cy="204628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Local blood flow is regulated by the local metabolic level of the tissue. </a:t>
            </a:r>
          </a:p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 b="1" i="1">
                <a:solidFill>
                  <a:schemeClr val="tx2"/>
                </a:solidFill>
              </a:rPr>
              <a:t>Increased metabolism produces vasodilators that cause an increase in flow. </a:t>
            </a:r>
            <a:r>
              <a:rPr lang="en-US" sz="1700">
                <a:solidFill>
                  <a:schemeClr val="tx2"/>
                </a:solidFill>
              </a:rPr>
              <a:t> </a:t>
            </a:r>
          </a:p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The increased flow increases delivery of O</a:t>
            </a:r>
            <a:r>
              <a:rPr lang="en-US" sz="1700" baseline="-25000">
                <a:solidFill>
                  <a:schemeClr val="tx2"/>
                </a:solidFill>
              </a:rPr>
              <a:t>2</a:t>
            </a:r>
            <a:r>
              <a:rPr lang="en-US" sz="1700">
                <a:solidFill>
                  <a:schemeClr val="tx2"/>
                </a:solidFill>
              </a:rPr>
              <a:t> &amp; nutrients and the removal of CO</a:t>
            </a:r>
            <a:r>
              <a:rPr lang="en-US" sz="1700" baseline="-25000">
                <a:solidFill>
                  <a:schemeClr val="tx2"/>
                </a:solidFill>
              </a:rPr>
              <a:t>2</a:t>
            </a:r>
            <a:r>
              <a:rPr lang="en-US" sz="1700">
                <a:solidFill>
                  <a:schemeClr val="tx2"/>
                </a:solidFill>
              </a:rPr>
              <a:t> &amp; waste products to match the new level of metabolism.</a:t>
            </a:r>
          </a:p>
          <a:p>
            <a:pPr algn="l"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sz="1700">
                <a:solidFill>
                  <a:schemeClr val="tx2"/>
                </a:solidFill>
              </a:rPr>
              <a:t>Possible vasoactive metabolites include: carbon dioxide, H</a:t>
            </a:r>
            <a:r>
              <a:rPr lang="en-US" sz="1700" baseline="30000">
                <a:solidFill>
                  <a:schemeClr val="tx2"/>
                </a:solidFill>
              </a:rPr>
              <a:t>+</a:t>
            </a:r>
            <a:r>
              <a:rPr lang="en-US" sz="1700">
                <a:solidFill>
                  <a:schemeClr val="tx2"/>
                </a:solidFill>
              </a:rPr>
              <a:t>, nitric oxide, adenosine, inorganic phosphate ions, interstitial osmolality.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6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0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6306</TotalTime>
  <Words>2076</Words>
  <Application>Microsoft Office PowerPoint</Application>
  <PresentationFormat>On-screen Show (4:3)</PresentationFormat>
  <Paragraphs>416</Paragraphs>
  <Slides>29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Regulation of peripheral circulation: introduction</vt:lpstr>
      <vt:lpstr>Peripheral resistance vessels are regulated by intrinsic (local) mechanisms, and by extrinsic mechanisms (hormones &amp; the autonomic NS).</vt:lpstr>
      <vt:lpstr>Excitation contraction coupling in vascular smooth muscle</vt:lpstr>
      <vt:lpstr>Membrane potential of VSM controls cell [Ca++] via voltage gated Ca++ channels</vt:lpstr>
      <vt:lpstr>Contraction of VSM depends on intracellular [Ca++]</vt:lpstr>
      <vt:lpstr>Vasoactive hormones &amp; voltage gated L type Ca++ channels</vt:lpstr>
      <vt:lpstr>K+ channels in vascular smooth muscle (VSM)</vt:lpstr>
      <vt:lpstr>Activity of the KATP channels links metabolism to blood flow</vt:lpstr>
      <vt:lpstr>Definition of metabolic control</vt:lpstr>
      <vt:lpstr>Local metabolic control of blood flow</vt:lpstr>
      <vt:lpstr>Kir channels contribute to vasodilation during exercise</vt:lpstr>
      <vt:lpstr>KATP channels are also affected by hormonal signals</vt:lpstr>
      <vt:lpstr>Hormones that act via KATP channels</vt:lpstr>
      <vt:lpstr>Pressure-flow relationships</vt:lpstr>
      <vt:lpstr>Myogenic mechanism of autoregulation</vt:lpstr>
      <vt:lpstr>Metabolic mechanism of autoregulation</vt:lpstr>
      <vt:lpstr>Reactive hyperemia</vt:lpstr>
      <vt:lpstr>Catecholamines regulating the circulation: norepinephrine</vt:lpstr>
      <vt:lpstr>Catecholamines regulating the circulation: epinephrine</vt:lpstr>
      <vt:lpstr>Angiotensin &amp; vasopressin</vt:lpstr>
      <vt:lpstr>Parasympathetic effects on blood flow</vt:lpstr>
      <vt:lpstr>Endothelium , shear stress &amp; nitric oxide synthesis</vt:lpstr>
      <vt:lpstr>Circulatory response to hypotension</vt:lpstr>
      <vt:lpstr>Integration of sympathetic and metabolic control of circulation</vt:lpstr>
      <vt:lpstr>Aim: to measure upper leg muscle work and metabolism during leg exercise.</vt:lpstr>
      <vt:lpstr>Work drives oxygen consumption</vt:lpstr>
      <vt:lpstr>Maximal cardiac output is the limiting factor in aerobic exercise.</vt:lpstr>
      <vt:lpstr>VO2 is increased by increasing oxygen extraction and blood flow</vt:lpstr>
      <vt:lpstr>Summary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Brand</dc:creator>
  <cp:lastModifiedBy>pbrand</cp:lastModifiedBy>
  <cp:revision>417</cp:revision>
  <dcterms:created xsi:type="dcterms:W3CDTF">2010-11-28T17:00:02Z</dcterms:created>
  <dcterms:modified xsi:type="dcterms:W3CDTF">2011-10-26T13:14:54Z</dcterms:modified>
</cp:coreProperties>
</file>